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Advent Pro SemiBold"/>
      <p:regular r:id="rId30"/>
      <p:bold r:id="rId31"/>
    </p:embeddedFon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Fira Sans Condensed Medium"/>
      <p:regular r:id="rId40"/>
      <p:bold r:id="rId41"/>
      <p:italic r:id="rId42"/>
      <p:boldItalic r:id="rId43"/>
    </p:embeddedFont>
    <p:embeddedFont>
      <p:font typeface="Maven Pro"/>
      <p:regular r:id="rId44"/>
      <p:bold r:id="rId45"/>
    </p:embeddedFont>
    <p:embeddedFont>
      <p:font typeface="Share Tec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regular.fntdata"/><Relationship Id="rId20" Type="http://schemas.openxmlformats.org/officeDocument/2006/relationships/slide" Target="slides/slide16.xml"/><Relationship Id="rId42" Type="http://schemas.openxmlformats.org/officeDocument/2006/relationships/font" Target="fonts/FiraSansCondensedMedium-italic.fntdata"/><Relationship Id="rId41" Type="http://schemas.openxmlformats.org/officeDocument/2006/relationships/font" Target="fonts/FiraSansCondensedMedium-bold.fntdata"/><Relationship Id="rId22" Type="http://schemas.openxmlformats.org/officeDocument/2006/relationships/slide" Target="slides/slide18.xml"/><Relationship Id="rId44" Type="http://schemas.openxmlformats.org/officeDocument/2006/relationships/font" Target="fonts/MavenPro-regular.fntdata"/><Relationship Id="rId21" Type="http://schemas.openxmlformats.org/officeDocument/2006/relationships/slide" Target="slides/slide17.xml"/><Relationship Id="rId43" Type="http://schemas.openxmlformats.org/officeDocument/2006/relationships/font" Target="fonts/FiraSansCondensedMedium-boldItalic.fntdata"/><Relationship Id="rId24" Type="http://schemas.openxmlformats.org/officeDocument/2006/relationships/slide" Target="slides/slide20.xml"/><Relationship Id="rId46" Type="http://schemas.openxmlformats.org/officeDocument/2006/relationships/font" Target="fonts/ShareTech-regular.fntdata"/><Relationship Id="rId23" Type="http://schemas.openxmlformats.org/officeDocument/2006/relationships/slide" Target="slides/slide19.xml"/><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SemiBold-bold.fntdata"/><Relationship Id="rId30" Type="http://schemas.openxmlformats.org/officeDocument/2006/relationships/font" Target="fonts/AdventProSemiBold-regular.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f3e7e23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f3e7e23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Cesar Greeting - 0:15 seconds (“Its Time!”... … “In the Data Science World we all know Dimas is the reigning champ but what about hypothetically in the Octagon? ”)</a:t>
            </a:r>
            <a:endParaRPr/>
          </a:p>
          <a:p>
            <a:pPr indent="-298450" lvl="0" marL="457200" rtl="0" algn="l">
              <a:spcBef>
                <a:spcPts val="0"/>
              </a:spcBef>
              <a:spcAft>
                <a:spcPts val="0"/>
              </a:spcAft>
              <a:buSzPts val="1100"/>
              <a:buAutoNum type="arabicPeriod"/>
            </a:pPr>
            <a:r>
              <a:rPr lang="en"/>
              <a:t>Priti/Cesar Intro - (breaks down MMA lingo, introduces audience to the world of MMA &amp; stuns with viz) - 3:30 minutes</a:t>
            </a:r>
            <a:endParaRPr/>
          </a:p>
          <a:p>
            <a:pPr indent="-298450" lvl="0" marL="457200" rtl="0" algn="l">
              <a:spcBef>
                <a:spcPts val="0"/>
              </a:spcBef>
              <a:spcAft>
                <a:spcPts val="0"/>
              </a:spcAft>
              <a:buSzPts val="1100"/>
              <a:buAutoNum type="arabicPeriod"/>
            </a:pPr>
            <a:r>
              <a:rPr lang="en"/>
              <a:t>Cesar hands-off to Mattie - 0:15 seconds</a:t>
            </a:r>
            <a:endParaRPr/>
          </a:p>
          <a:p>
            <a:pPr indent="-298450" lvl="0" marL="457200" rtl="0" algn="l">
              <a:spcBef>
                <a:spcPts val="0"/>
              </a:spcBef>
              <a:spcAft>
                <a:spcPts val="0"/>
              </a:spcAft>
              <a:buSzPts val="1100"/>
              <a:buAutoNum type="arabicPeriod"/>
            </a:pPr>
            <a:r>
              <a:rPr lang="en"/>
              <a:t>Mattie DB - 3:30 minutes</a:t>
            </a:r>
            <a:endParaRPr/>
          </a:p>
          <a:p>
            <a:pPr indent="-298450" lvl="0" marL="457200" rtl="0" algn="l">
              <a:spcBef>
                <a:spcPts val="0"/>
              </a:spcBef>
              <a:spcAft>
                <a:spcPts val="0"/>
              </a:spcAft>
              <a:buSzPts val="1100"/>
              <a:buAutoNum type="arabicPeriod"/>
            </a:pPr>
            <a:r>
              <a:rPr lang="en"/>
              <a:t>Cesar hands-off to Andrew - 0:15 seconds</a:t>
            </a:r>
            <a:endParaRPr/>
          </a:p>
          <a:p>
            <a:pPr indent="-298450" lvl="0" marL="457200" rtl="0" algn="l">
              <a:spcBef>
                <a:spcPts val="0"/>
              </a:spcBef>
              <a:spcAft>
                <a:spcPts val="0"/>
              </a:spcAft>
              <a:buSzPts val="1100"/>
              <a:buAutoNum type="arabicPeriod"/>
            </a:pPr>
            <a:r>
              <a:rPr lang="en"/>
              <a:t>Andrew - ML - 3:30 minutes</a:t>
            </a:r>
            <a:endParaRPr/>
          </a:p>
          <a:p>
            <a:pPr indent="-298450" lvl="0" marL="457200" rtl="0" algn="l">
              <a:spcBef>
                <a:spcPts val="0"/>
              </a:spcBef>
              <a:spcAft>
                <a:spcPts val="0"/>
              </a:spcAft>
              <a:buSzPts val="1100"/>
              <a:buAutoNum type="arabicPeriod"/>
            </a:pPr>
            <a:r>
              <a:rPr lang="en"/>
              <a:t>Cesar hands-off to self - 0:15 seconds</a:t>
            </a:r>
            <a:endParaRPr/>
          </a:p>
          <a:p>
            <a:pPr indent="-298450" lvl="0" marL="457200" rtl="0" algn="l">
              <a:spcBef>
                <a:spcPts val="0"/>
              </a:spcBef>
              <a:spcAft>
                <a:spcPts val="0"/>
              </a:spcAft>
              <a:buSzPts val="1100"/>
              <a:buAutoNum type="arabicPeriod"/>
            </a:pPr>
            <a:r>
              <a:rPr lang="en"/>
              <a:t>Cesar/Priti - Results including Interactive Visualization - 2:00 minutes</a:t>
            </a:r>
            <a:endParaRPr/>
          </a:p>
          <a:p>
            <a:pPr indent="-298450" lvl="0" marL="457200" rtl="0" algn="l">
              <a:spcBef>
                <a:spcPts val="0"/>
              </a:spcBef>
              <a:spcAft>
                <a:spcPts val="0"/>
              </a:spcAft>
              <a:buSzPts val="1100"/>
              <a:buAutoNum type="arabicPeriod"/>
            </a:pPr>
            <a:r>
              <a:rPr lang="en"/>
              <a:t>Closing Slides - Fun Facts, Credits and Sources - 1:30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d0ce27a02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d0ce27a02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Ultimate Fighting Championship (UFC) is a mixed martial arts (MMA) promotion that has held over 500 events since its beginning in 1993. The purpose of the early UFC competitions was to identify the most effective martial art in a contest with minimal rules and no weight classes between competitors of different fighting disciplines like boxing, kickboxing, brazilian jiu jitsu, </a:t>
            </a:r>
            <a:r>
              <a:rPr lang="en"/>
              <a:t>wrestling</a:t>
            </a:r>
            <a:r>
              <a:rPr lang="en"/>
              <a:t>, taekwondo, and judo. The UFC started as an idea to promote a family's martial arts school.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d0ce27a02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cd0ce27a02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a:t>
            </a:r>
            <a:r>
              <a:rPr lang="en"/>
              <a:t>n the early days, UFC fights were held only in states that didn't have athletic commissions to avoid regulation. The UFC has now expanded to 25 countries; the number of bouts held outside </a:t>
            </a:r>
            <a:r>
              <a:rPr lang="en"/>
              <a:t>the</a:t>
            </a:r>
            <a:r>
              <a:rPr lang="en"/>
              <a:t> US has increased from 61 in 2010 to 236 in 2019.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More than 59% of fights were held in the US while Brazil held the most fights outside the US.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6c4305b0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6c4305b0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d0ce27a02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d0ce27a02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b="1" lang="en"/>
              <a:t>K-Nearest Neighbors:</a:t>
            </a:r>
            <a:r>
              <a:rPr lang="en"/>
              <a:t>  </a:t>
            </a:r>
            <a:r>
              <a:rPr lang="en" sz="1200">
                <a:solidFill>
                  <a:srgbClr val="202124"/>
                </a:solidFill>
                <a:highlight>
                  <a:srgbClr val="FFFFFF"/>
                </a:highlight>
                <a:latin typeface="Roboto"/>
                <a:ea typeface="Roboto"/>
                <a:cs typeface="Roboto"/>
                <a:sym typeface="Roboto"/>
              </a:rPr>
              <a:t>K-Nearest Neighbour is one of the simplest Machine Learning algorithms based on</a:t>
            </a:r>
            <a:r>
              <a:rPr i="1" lang="en" sz="1200">
                <a:solidFill>
                  <a:srgbClr val="202124"/>
                </a:solidFill>
                <a:highlight>
                  <a:srgbClr val="FFFFFF"/>
                </a:highlight>
                <a:latin typeface="Roboto"/>
                <a:ea typeface="Roboto"/>
                <a:cs typeface="Roboto"/>
                <a:sym typeface="Roboto"/>
              </a:rPr>
              <a:t> Supervised Learning</a:t>
            </a:r>
            <a:r>
              <a:rPr lang="en" sz="1200">
                <a:solidFill>
                  <a:srgbClr val="202124"/>
                </a:solidFill>
                <a:highlight>
                  <a:srgbClr val="FFFFFF"/>
                </a:highlight>
                <a:latin typeface="Roboto"/>
                <a:ea typeface="Roboto"/>
                <a:cs typeface="Roboto"/>
                <a:sym typeface="Roboto"/>
              </a:rPr>
              <a:t> technique. K-NN algorithm assumes the similarity between the new case/data and available cases and put the new case into the category that is most similar to the available categories.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Random Forest Model:</a:t>
            </a:r>
            <a:r>
              <a:rPr lang="en" sz="1200">
                <a:solidFill>
                  <a:srgbClr val="202124"/>
                </a:solidFill>
                <a:highlight>
                  <a:srgbClr val="FFFFFF"/>
                </a:highlight>
                <a:latin typeface="Roboto"/>
                <a:ea typeface="Roboto"/>
                <a:cs typeface="Roboto"/>
                <a:sym typeface="Roboto"/>
              </a:rPr>
              <a:t>  Random forest is a </a:t>
            </a:r>
            <a:r>
              <a:rPr i="1" lang="en" sz="1200">
                <a:solidFill>
                  <a:srgbClr val="202124"/>
                </a:solidFill>
                <a:highlight>
                  <a:srgbClr val="FFFFFF"/>
                </a:highlight>
                <a:latin typeface="Roboto"/>
                <a:ea typeface="Roboto"/>
                <a:cs typeface="Roboto"/>
                <a:sym typeface="Roboto"/>
              </a:rPr>
              <a:t>supervised learning</a:t>
            </a:r>
            <a:r>
              <a:rPr lang="en" sz="1200">
                <a:solidFill>
                  <a:srgbClr val="202124"/>
                </a:solidFill>
                <a:highlight>
                  <a:srgbClr val="FFFFFF"/>
                </a:highlight>
                <a:latin typeface="Roboto"/>
                <a:ea typeface="Roboto"/>
                <a:cs typeface="Roboto"/>
                <a:sym typeface="Roboto"/>
              </a:rPr>
              <a:t> algorithm. The "forest" it builds, is an ensemble of decision trees, usually trained with the “bagging” method. The general idea of the bagging method is that a combination of learning models increases the overall result.</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Logistic Regression Models:</a:t>
            </a:r>
            <a:r>
              <a:rPr lang="en" sz="1200">
                <a:solidFill>
                  <a:srgbClr val="202124"/>
                </a:solidFill>
                <a:highlight>
                  <a:srgbClr val="FFFFFF"/>
                </a:highlight>
                <a:latin typeface="Roboto"/>
                <a:ea typeface="Roboto"/>
                <a:cs typeface="Roboto"/>
                <a:sym typeface="Roboto"/>
              </a:rPr>
              <a:t>  Logistic regression models the probabilities for classification problems with two possible outcomes. It's an extension of the linear regression model for classification problems.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Decision Trees:</a:t>
            </a:r>
            <a:r>
              <a:rPr lang="en" sz="1200">
                <a:solidFill>
                  <a:srgbClr val="202124"/>
                </a:solidFill>
                <a:highlight>
                  <a:srgbClr val="FFFFFF"/>
                </a:highlight>
                <a:latin typeface="Roboto"/>
                <a:ea typeface="Roboto"/>
                <a:cs typeface="Roboto"/>
                <a:sym typeface="Roboto"/>
              </a:rPr>
              <a:t>  A class of very powerful Machine Learning model cable of achieving high accuracy in many tasks while being highly interpretable. What makes decision trees special in the realm of ML models is really their clarity of information representation.</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802213b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802213b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Fundamentally, a baseline is a model that is both simple to set up and has a reasonable chance of providing decent results.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c802213b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c802213b6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“Just like you can’t be a good fighter without a solid base or foundation from </a:t>
            </a:r>
            <a:r>
              <a:rPr lang="en" sz="1200">
                <a:solidFill>
                  <a:srgbClr val="202124"/>
                </a:solidFill>
                <a:highlight>
                  <a:srgbClr val="FFFFFF"/>
                </a:highlight>
                <a:latin typeface="Roboto"/>
                <a:ea typeface="Roboto"/>
                <a:cs typeface="Roboto"/>
                <a:sym typeface="Roboto"/>
              </a:rPr>
              <a:t>which</a:t>
            </a:r>
            <a:r>
              <a:rPr lang="en" sz="1200">
                <a:solidFill>
                  <a:srgbClr val="202124"/>
                </a:solidFill>
                <a:highlight>
                  <a:srgbClr val="FFFFFF"/>
                </a:highlight>
                <a:latin typeface="Roboto"/>
                <a:ea typeface="Roboto"/>
                <a:cs typeface="Roboto"/>
                <a:sym typeface="Roboto"/>
              </a:rPr>
              <a:t> to work from, you can’t have a good machine learning model without first creating a baseline model.</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When trying to classify structured data or natural language, logistic regressions will usually give you quick, solid results.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Our simple model without removing null values can predict winners with ~ 51.75% accuracy</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Since nobody is truly satisfied with a 50/50 odds we had some tweaking to do to improve accuracy of baseline LR model even before comparing new models.</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c802213b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c802213b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AutoNum type="arabicPeriod"/>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cc11332c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cc11332c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ce3aaed8b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ce3aaed8b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aven Pro"/>
              <a:buChar char="●"/>
            </a:pPr>
            <a:r>
              <a:rPr lang="en" sz="1400">
                <a:latin typeface="Maven Pro"/>
                <a:ea typeface="Maven Pro"/>
                <a:cs typeface="Maven Pro"/>
                <a:sym typeface="Maven Pro"/>
              </a:rPr>
              <a:t>How data was split into training</a:t>
            </a:r>
            <a:endParaRPr sz="1400">
              <a:latin typeface="Maven Pro"/>
              <a:ea typeface="Maven Pro"/>
              <a:cs typeface="Maven Pro"/>
              <a:sym typeface="Maven Pro"/>
            </a:endParaRPr>
          </a:p>
          <a:p>
            <a:pPr indent="-317500" lvl="1" marL="914400" rtl="0" algn="l">
              <a:spcBef>
                <a:spcPts val="0"/>
              </a:spcBef>
              <a:spcAft>
                <a:spcPts val="0"/>
              </a:spcAft>
              <a:buClr>
                <a:srgbClr val="000000"/>
              </a:buClr>
              <a:buSzPts val="1400"/>
              <a:buFont typeface="Maven Pro"/>
              <a:buChar char="○"/>
            </a:pPr>
            <a:r>
              <a:rPr lang="en" sz="1200">
                <a:latin typeface="Maven Pro"/>
                <a:ea typeface="Maven Pro"/>
                <a:cs typeface="Maven Pro"/>
                <a:sym typeface="Maven Pro"/>
              </a:rPr>
              <a:t>We then set out to create a model that would perform better than our baseline model, by first preprocessing the data and implementing feature engineering- data_preprocessing.ipynb. In this dataset we were dealing with 137 variables many of which contained a significant amount of null values. In order to ensure key variables were not eliminated, we first encoded the winning column and ran a correlation function in pandas to see which variables most correlated to winners. After that, we recognized that the majority of our variables were duplicates in a sense—statistics for the Red Corner fighter, and statistics for the Blue Corner fighter. To increase correlation and concentrate the data, we subtracted all Red Corner statistics from Blue Corner statistics (Blue-Red) and created 'difference' variables. Then we dropped all variables that were common to both fighters in that fight; such as date, location, weight class, ect. Looking at the data further we recognized there was a large chunk of variables associated to rankings in a given weight class that contained a significant amount of null values. After further analysis only one of these rankings columns was pertinent and all the others were dropped. Then columns with strings were encoded, and false NaN columns were filled with their true value of 0.</a:t>
            </a:r>
            <a:endParaRPr sz="1400">
              <a:latin typeface="Maven Pro"/>
              <a:ea typeface="Maven Pro"/>
              <a:cs typeface="Maven Pro"/>
              <a:sym typeface="Maven Pro"/>
            </a:endParaRPr>
          </a:p>
          <a:p>
            <a:pPr indent="-317500" lvl="0" marL="457200" rtl="0" algn="l">
              <a:spcBef>
                <a:spcPts val="0"/>
              </a:spcBef>
              <a:spcAft>
                <a:spcPts val="0"/>
              </a:spcAft>
              <a:buClr>
                <a:srgbClr val="000000"/>
              </a:buClr>
              <a:buSzPts val="1400"/>
              <a:buFont typeface="Maven Pro"/>
              <a:buChar char="●"/>
            </a:pPr>
            <a:r>
              <a:rPr lang="en" sz="1400">
                <a:latin typeface="Maven Pro"/>
                <a:ea typeface="Maven Pro"/>
                <a:cs typeface="Maven Pro"/>
                <a:sym typeface="Maven Pro"/>
              </a:rPr>
              <a:t>Testing sets and model choice</a:t>
            </a:r>
            <a:r>
              <a:rPr lang="en" sz="1200">
                <a:latin typeface="Maven Pro"/>
                <a:ea typeface="Maven Pro"/>
                <a:cs typeface="Maven Pro"/>
                <a:sym typeface="Maven Pro"/>
              </a:rPr>
              <a:t>—</a:t>
            </a:r>
            <a:r>
              <a:rPr lang="en" sz="1400">
                <a:latin typeface="Maven Pro"/>
                <a:ea typeface="Maven Pro"/>
                <a:cs typeface="Maven Pro"/>
                <a:sym typeface="Maven Pro"/>
              </a:rPr>
              <a:t>limitations and benefits</a:t>
            </a:r>
            <a:endParaRPr sz="1400">
              <a:latin typeface="Maven Pro"/>
              <a:ea typeface="Maven Pro"/>
              <a:cs typeface="Maven Pro"/>
              <a:sym typeface="Maven Pro"/>
            </a:endParaRPr>
          </a:p>
          <a:p>
            <a:pPr indent="-304800" lvl="1" marL="914400" rtl="0" algn="l">
              <a:spcBef>
                <a:spcPts val="0"/>
              </a:spcBef>
              <a:spcAft>
                <a:spcPts val="0"/>
              </a:spcAft>
              <a:buClr>
                <a:srgbClr val="000000"/>
              </a:buClr>
              <a:buSzPts val="1200"/>
              <a:buFont typeface="Maven Pro"/>
              <a:buChar char="○"/>
            </a:pPr>
            <a:r>
              <a:rPr lang="en" sz="1200">
                <a:latin typeface="Maven Pro"/>
                <a:ea typeface="Maven Pro"/>
                <a:cs typeface="Maven Pro"/>
                <a:sym typeface="Maven Pro"/>
              </a:rPr>
              <a:t>For our improved model we decided to compare the results between a Random Forest classifier and a Deep Neural Networkufc_RF_vs_NN.ipynb, because we were looking to classify winners with a very large dataset. We tinkered with different train/test splits but results were best with a standard 25% test split. The RF Classifier resulted in 78% accuracy while the Deep NN resulted in 76% accuracy. It does not seem that either model was overfit, and they were able to predict winners of the fights with over 75% accuracy.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d0ce27a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d0ce27a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Ladies and Gentlemen.. IT’S TIMEEEEEE!!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ce3aaed8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ce3aaed8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yall think we should delete this?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c11332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cc11332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802213b6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c802213b6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UFC started in 1993 there have been 190 crowned champions these past 28 years</a:t>
            </a:r>
            <a:endParaRPr/>
          </a:p>
          <a:p>
            <a:pPr indent="-298450" lvl="0" marL="457200" rtl="0" algn="l">
              <a:spcBef>
                <a:spcPts val="0"/>
              </a:spcBef>
              <a:spcAft>
                <a:spcPts val="0"/>
              </a:spcAft>
              <a:buSzPts val="1100"/>
              <a:buChar char="●"/>
            </a:pPr>
            <a:r>
              <a:rPr lang="en"/>
              <a:t>28 UFC champions, </a:t>
            </a:r>
            <a:r>
              <a:rPr lang="en"/>
              <a:t>roughly</a:t>
            </a:r>
            <a:r>
              <a:rPr lang="en"/>
              <a:t> 15% of all champs, have come from the sport of wrestling, making it the most prevalent base for UFC gold</a:t>
            </a:r>
            <a:endParaRPr/>
          </a:p>
          <a:p>
            <a:pPr indent="-298450" lvl="0" marL="457200" rtl="0" algn="l">
              <a:spcBef>
                <a:spcPts val="0"/>
              </a:spcBef>
              <a:spcAft>
                <a:spcPts val="0"/>
              </a:spcAft>
              <a:buSzPts val="1100"/>
              <a:buChar char="●"/>
            </a:pPr>
            <a:r>
              <a:rPr lang="en"/>
              <a:t>Moral of the story:  </a:t>
            </a:r>
            <a:r>
              <a:rPr lang="en"/>
              <a:t>“</a:t>
            </a:r>
            <a:r>
              <a:rPr lang="en"/>
              <a:t>No matter how hard a kick boxer trains his wrestling when he's in his twenties and ready to start MMA, he will likely never be able to stop the takedowns of a guy who's been wrestling since he was a kid.”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c802213b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c802213b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cd0ce27a02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cd0ce27a02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Red Fighters have a higher (58.6%) chance to win, while Blue Fighters have a lower (41.4%) chance to win. Thus, fighting on the red corner offers a 17% higher chance of winning alone.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d0ce27a02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cd0ce27a02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d0ce27a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d0ce27a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a:t>
            </a:r>
            <a:r>
              <a:rPr lang="en"/>
              <a:t>.. </a:t>
            </a:r>
            <a:r>
              <a:rPr lang="en"/>
              <a:t>CHAMPION</a:t>
            </a:r>
            <a:r>
              <a:rPr lang="en"/>
              <a:t> FIGHTING!! In the red corner is a bootcamp instructor, a business intelligence professional, coming in at ()()(), Dimas Torres Llorca!! Challenging him in the blue corner is an admired teaching </a:t>
            </a:r>
            <a:r>
              <a:rPr lang="en"/>
              <a:t>assistant and a machine learning pro, Tejas Nanaware!!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line for the “opening fight” - Gonzalo Garcia vs Josh Farmer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Place your bets!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d0ce27a0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d0ce27a0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Sport betting is a $155 billion industry.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Fighting ranks </a:t>
            </a:r>
            <a:r>
              <a:rPr lang="en"/>
              <a:t>among</a:t>
            </a:r>
            <a:r>
              <a:rPr lang="en"/>
              <a:t> the top in the industry, and the </a:t>
            </a:r>
            <a:r>
              <a:rPr lang="en"/>
              <a:t>Ultimate</a:t>
            </a:r>
            <a:r>
              <a:rPr lang="en"/>
              <a:t> Fighting Championship (UFC) is currently taking steps to push it even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would you need to know before placing your bet..?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d0ce27a0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d0ce27a0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Mixed Martial Arts (MMA) fighter statistics involve everything from skill centric values such as wins and significant strikes to physiological measurements such as height and reach. There are over 100 features that can be analyzed before any given fight..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a:r>
            <a:r>
              <a:rPr lang="en"/>
              <a:t>where's</a:t>
            </a:r>
            <a:r>
              <a:rPr lang="en"/>
              <a:t> the edge?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power of data, o</a:t>
            </a:r>
            <a:r>
              <a:rPr lang="en">
                <a:solidFill>
                  <a:schemeClr val="dk1"/>
                </a:solidFill>
              </a:rPr>
              <a:t>ur goal is to see if machine learning can be used to best understand which features are most relevant in order to find trends and predict the outcomes (win/draw/loss) of each fight.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Cesar Greeting - 0:15 seconds (“In the Data Science World we all know Dimas is the reigning champ but what about hypothetically in the Octagon?  </a:t>
            </a:r>
            <a:r>
              <a:rPr lang="en">
                <a:solidFill>
                  <a:schemeClr val="dk1"/>
                </a:solidFill>
              </a:rPr>
              <a:t>As Bruce Buffer said its time to find out</a:t>
            </a:r>
            <a:r>
              <a:rPr lang="en"/>
              <a:t>”)</a:t>
            </a:r>
            <a:endParaRPr/>
          </a:p>
          <a:p>
            <a:pPr indent="-298450" lvl="0" marL="457200" rtl="0" algn="l">
              <a:spcBef>
                <a:spcPts val="0"/>
              </a:spcBef>
              <a:spcAft>
                <a:spcPts val="0"/>
              </a:spcAft>
              <a:buSzPts val="1100"/>
              <a:buAutoNum type="arabicPeriod"/>
            </a:pPr>
            <a:r>
              <a:rPr lang="en"/>
              <a:t>Priti/Cesar Intro - (breaks down MMA lingo, introduces audience to the world of MMA &amp; stuns with viz) - 3:30 minutes</a:t>
            </a:r>
            <a:endParaRPr/>
          </a:p>
          <a:p>
            <a:pPr indent="-298450" lvl="0" marL="457200" rtl="0" algn="l">
              <a:spcBef>
                <a:spcPts val="0"/>
              </a:spcBef>
              <a:spcAft>
                <a:spcPts val="0"/>
              </a:spcAft>
              <a:buSzPts val="1100"/>
              <a:buAutoNum type="arabicPeriod"/>
            </a:pPr>
            <a:r>
              <a:rPr lang="en"/>
              <a:t>Cesar hands-off to Mattie - 0:15 seconds</a:t>
            </a:r>
            <a:endParaRPr/>
          </a:p>
          <a:p>
            <a:pPr indent="-298450" lvl="0" marL="457200" rtl="0" algn="l">
              <a:spcBef>
                <a:spcPts val="0"/>
              </a:spcBef>
              <a:spcAft>
                <a:spcPts val="0"/>
              </a:spcAft>
              <a:buSzPts val="1100"/>
              <a:buAutoNum type="arabicPeriod"/>
            </a:pPr>
            <a:r>
              <a:rPr lang="en"/>
              <a:t>Mattie DB - 3:30 minutes</a:t>
            </a:r>
            <a:endParaRPr/>
          </a:p>
          <a:p>
            <a:pPr indent="-298450" lvl="0" marL="457200" rtl="0" algn="l">
              <a:spcBef>
                <a:spcPts val="0"/>
              </a:spcBef>
              <a:spcAft>
                <a:spcPts val="0"/>
              </a:spcAft>
              <a:buSzPts val="1100"/>
              <a:buAutoNum type="arabicPeriod"/>
            </a:pPr>
            <a:r>
              <a:rPr lang="en"/>
              <a:t>Cesar hands-off to Andrew - 0:15 seconds</a:t>
            </a:r>
            <a:endParaRPr/>
          </a:p>
          <a:p>
            <a:pPr indent="-298450" lvl="0" marL="457200" rtl="0" algn="l">
              <a:spcBef>
                <a:spcPts val="0"/>
              </a:spcBef>
              <a:spcAft>
                <a:spcPts val="0"/>
              </a:spcAft>
              <a:buSzPts val="1100"/>
              <a:buAutoNum type="arabicPeriod"/>
            </a:pPr>
            <a:r>
              <a:rPr lang="en"/>
              <a:t>Andrew - ML - 3:30 minutes</a:t>
            </a:r>
            <a:endParaRPr/>
          </a:p>
          <a:p>
            <a:pPr indent="-298450" lvl="0" marL="457200" rtl="0" algn="l">
              <a:spcBef>
                <a:spcPts val="0"/>
              </a:spcBef>
              <a:spcAft>
                <a:spcPts val="0"/>
              </a:spcAft>
              <a:buSzPts val="1100"/>
              <a:buAutoNum type="arabicPeriod"/>
            </a:pPr>
            <a:r>
              <a:rPr lang="en"/>
              <a:t>Cesar hands-off to self - 0:15 seconds</a:t>
            </a:r>
            <a:endParaRPr/>
          </a:p>
          <a:p>
            <a:pPr indent="-298450" lvl="0" marL="457200" rtl="0" algn="l">
              <a:spcBef>
                <a:spcPts val="0"/>
              </a:spcBef>
              <a:spcAft>
                <a:spcPts val="0"/>
              </a:spcAft>
              <a:buSzPts val="1100"/>
              <a:buAutoNum type="arabicPeriod"/>
            </a:pPr>
            <a:r>
              <a:rPr lang="en"/>
              <a:t>Cesar/Priti - Results including Interactive Visualization - 2:00 minutes</a:t>
            </a:r>
            <a:endParaRPr/>
          </a:p>
          <a:p>
            <a:pPr indent="-298450" lvl="0" marL="457200" rtl="0" algn="l">
              <a:spcBef>
                <a:spcPts val="0"/>
              </a:spcBef>
              <a:spcAft>
                <a:spcPts val="0"/>
              </a:spcAft>
              <a:buSzPts val="1100"/>
              <a:buAutoNum type="arabicPeriod"/>
            </a:pPr>
            <a:r>
              <a:rPr lang="en"/>
              <a:t>Closing Slides - Fun Facts, Credits and Sources - 1:30 minutes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POLAW2uAaLvMXqLB9EgmWcwAjsiTEQzy/view"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21.jpg"/><Relationship Id="rId5"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public.tableau.com/views/UFC_StoryV1/Story1?:language=en&amp;:display_count=y&amp;:origin=viz_share_link" TargetMode="External"/><Relationship Id="rId4" Type="http://schemas.openxmlformats.org/officeDocument/2006/relationships/image" Target="../media/image17.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forum.mmajunkie.com/forum/threads/poll-best-base.32157/" TargetMode="External"/><Relationship Id="rId4" Type="http://schemas.openxmlformats.org/officeDocument/2006/relationships/hyperlink" Target="https://mmasucka.com/2019/05/02/folkstyle-wrestling-ufc-champions/#:~:text=By%20Rivera's%20estimation%2C%20based%20on,prevalent%20base%20for%20UFC%20gold" TargetMode="External"/><Relationship Id="rId5" Type="http://schemas.openxmlformats.org/officeDocument/2006/relationships/hyperlink" Target="https://www.espn.com/mma/story/_/id/14947566/current-all-ufc-champion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3"/>
          <p:cNvGrpSpPr/>
          <p:nvPr/>
        </p:nvGrpSpPr>
        <p:grpSpPr>
          <a:xfrm>
            <a:off x="6232314" y="3696331"/>
            <a:ext cx="121434" cy="1073147"/>
            <a:chOff x="6232314" y="3696331"/>
            <a:chExt cx="121434" cy="1073147"/>
          </a:xfrm>
        </p:grpSpPr>
        <p:sp>
          <p:nvSpPr>
            <p:cNvPr id="437" name="Google Shape;437;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3"/>
          <p:cNvGrpSpPr/>
          <p:nvPr/>
        </p:nvGrpSpPr>
        <p:grpSpPr>
          <a:xfrm>
            <a:off x="6780548" y="337714"/>
            <a:ext cx="133252" cy="1952377"/>
            <a:chOff x="6780548" y="337714"/>
            <a:chExt cx="133252" cy="1952377"/>
          </a:xfrm>
        </p:grpSpPr>
        <p:sp>
          <p:nvSpPr>
            <p:cNvPr id="440" name="Google Shape;440;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3"/>
          <p:cNvGrpSpPr/>
          <p:nvPr/>
        </p:nvGrpSpPr>
        <p:grpSpPr>
          <a:xfrm>
            <a:off x="1608717" y="1280046"/>
            <a:ext cx="199237" cy="2828935"/>
            <a:chOff x="1608717" y="1280046"/>
            <a:chExt cx="199237" cy="2828935"/>
          </a:xfrm>
        </p:grpSpPr>
        <p:sp>
          <p:nvSpPr>
            <p:cNvPr id="443" name="Google Shape;443;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23"/>
          <p:cNvGrpSpPr/>
          <p:nvPr/>
        </p:nvGrpSpPr>
        <p:grpSpPr>
          <a:xfrm>
            <a:off x="8008096" y="2108910"/>
            <a:ext cx="199001" cy="2139769"/>
            <a:chOff x="8008096" y="2108910"/>
            <a:chExt cx="199001" cy="2139769"/>
          </a:xfrm>
        </p:grpSpPr>
        <p:sp>
          <p:nvSpPr>
            <p:cNvPr id="449" name="Google Shape;449;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3"/>
          <p:cNvGrpSpPr/>
          <p:nvPr/>
        </p:nvGrpSpPr>
        <p:grpSpPr>
          <a:xfrm>
            <a:off x="4472500" y="3928605"/>
            <a:ext cx="199001" cy="867198"/>
            <a:chOff x="4475150" y="4052605"/>
            <a:chExt cx="199001" cy="867198"/>
          </a:xfrm>
        </p:grpSpPr>
        <p:sp>
          <p:nvSpPr>
            <p:cNvPr id="452" name="Google Shape;452;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5" name="Google Shape;455;p23" title="Bruce.mp4">
            <a:hlinkClick r:id="rId3"/>
          </p:cNvPr>
          <p:cNvPicPr preferRelativeResize="0"/>
          <p:nvPr/>
        </p:nvPicPr>
        <p:blipFill>
          <a:blip r:embed="rId4">
            <a:alphaModFix/>
          </a:blip>
          <a:stretch>
            <a:fillRect/>
          </a:stretch>
        </p:blipFill>
        <p:spPr>
          <a:xfrm>
            <a:off x="667350" y="337737"/>
            <a:ext cx="7866563" cy="443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2"/>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correlating to Red and Blue fighters</a:t>
            </a:r>
            <a:endParaRPr/>
          </a:p>
        </p:txBody>
      </p:sp>
      <p:sp>
        <p:nvSpPr>
          <p:cNvPr id="628" name="Google Shape;628;p32"/>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UFC Fights</a:t>
            </a:r>
            <a:endParaRPr sz="2300"/>
          </a:p>
        </p:txBody>
      </p:sp>
      <p:sp>
        <p:nvSpPr>
          <p:cNvPr id="629" name="Google Shape;629;p32"/>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dating from March 2010 </a:t>
            </a:r>
            <a:endParaRPr/>
          </a:p>
          <a:p>
            <a:pPr indent="0" lvl="0" marL="0" rtl="0" algn="l">
              <a:spcBef>
                <a:spcPts val="0"/>
              </a:spcBef>
              <a:spcAft>
                <a:spcPts val="0"/>
              </a:spcAft>
              <a:buNone/>
            </a:pPr>
            <a:r>
              <a:rPr lang="en"/>
              <a:t>to Feb 2021</a:t>
            </a:r>
            <a:endParaRPr/>
          </a:p>
        </p:txBody>
      </p:sp>
      <p:sp>
        <p:nvSpPr>
          <p:cNvPr id="630" name="Google Shape;630;p32"/>
          <p:cNvSpPr txBox="1"/>
          <p:nvPr>
            <p:ph idx="3" type="title"/>
          </p:nvPr>
        </p:nvSpPr>
        <p:spPr>
          <a:xfrm>
            <a:off x="970814"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4,566</a:t>
            </a:r>
            <a:endParaRPr/>
          </a:p>
        </p:txBody>
      </p:sp>
      <p:sp>
        <p:nvSpPr>
          <p:cNvPr id="631" name="Google Shape;631;p32"/>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Fighters</a:t>
            </a:r>
            <a:endParaRPr sz="2300"/>
          </a:p>
        </p:txBody>
      </p:sp>
      <p:sp>
        <p:nvSpPr>
          <p:cNvPr id="632" name="Google Shape;632;p32"/>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their previous </a:t>
            </a:r>
            <a:endParaRPr/>
          </a:p>
          <a:p>
            <a:pPr indent="0" lvl="0" marL="0" rtl="0" algn="l">
              <a:spcBef>
                <a:spcPts val="0"/>
              </a:spcBef>
              <a:spcAft>
                <a:spcPts val="0"/>
              </a:spcAft>
              <a:buNone/>
            </a:pPr>
            <a:r>
              <a:rPr lang="en"/>
              <a:t>bout metrics</a:t>
            </a:r>
            <a:endParaRPr/>
          </a:p>
        </p:txBody>
      </p:sp>
      <p:sp>
        <p:nvSpPr>
          <p:cNvPr id="633" name="Google Shape;633;p32"/>
          <p:cNvSpPr txBox="1"/>
          <p:nvPr>
            <p:ph idx="6" type="title"/>
          </p:nvPr>
        </p:nvSpPr>
        <p:spPr>
          <a:xfrm>
            <a:off x="3690341"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1,286</a:t>
            </a:r>
            <a:endParaRPr/>
          </a:p>
        </p:txBody>
      </p:sp>
      <p:sp>
        <p:nvSpPr>
          <p:cNvPr id="634" name="Google Shape;634;p32"/>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Dataset and Features</a:t>
            </a:r>
            <a:endParaRPr sz="3200"/>
          </a:p>
        </p:txBody>
      </p:sp>
      <p:sp>
        <p:nvSpPr>
          <p:cNvPr id="635" name="Google Shape;635;p32"/>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Variables</a:t>
            </a:r>
            <a:endParaRPr sz="2300"/>
          </a:p>
        </p:txBody>
      </p:sp>
      <p:sp>
        <p:nvSpPr>
          <p:cNvPr id="636" name="Google Shape;636;p32"/>
          <p:cNvSpPr txBox="1"/>
          <p:nvPr>
            <p:ph idx="9" type="title"/>
          </p:nvPr>
        </p:nvSpPr>
        <p:spPr>
          <a:xfrm>
            <a:off x="6428436"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137</a:t>
            </a:r>
            <a:endParaRPr/>
          </a:p>
        </p:txBody>
      </p:sp>
      <p:pic>
        <p:nvPicPr>
          <p:cNvPr id="637" name="Google Shape;637;p32"/>
          <p:cNvPicPr preferRelativeResize="0"/>
          <p:nvPr/>
        </p:nvPicPr>
        <p:blipFill rotWithShape="1">
          <a:blip r:embed="rId3">
            <a:alphaModFix/>
          </a:blip>
          <a:srcRect b="29937" l="11780" r="11772" t="0"/>
          <a:stretch/>
        </p:blipFill>
        <p:spPr>
          <a:xfrm>
            <a:off x="3307400" y="1345838"/>
            <a:ext cx="2152499" cy="1314864"/>
          </a:xfrm>
          <a:prstGeom prst="rect">
            <a:avLst/>
          </a:prstGeom>
          <a:noFill/>
          <a:ln>
            <a:noFill/>
          </a:ln>
        </p:spPr>
      </p:pic>
      <p:pic>
        <p:nvPicPr>
          <p:cNvPr id="638" name="Google Shape;638;p32"/>
          <p:cNvPicPr preferRelativeResize="0"/>
          <p:nvPr/>
        </p:nvPicPr>
        <p:blipFill rotWithShape="1">
          <a:blip r:embed="rId4">
            <a:alphaModFix/>
          </a:blip>
          <a:srcRect b="8925" l="0" r="0" t="0"/>
          <a:stretch/>
        </p:blipFill>
        <p:spPr>
          <a:xfrm>
            <a:off x="5939650" y="1354041"/>
            <a:ext cx="2152500" cy="1306647"/>
          </a:xfrm>
          <a:prstGeom prst="rect">
            <a:avLst/>
          </a:prstGeom>
          <a:noFill/>
          <a:ln>
            <a:noFill/>
          </a:ln>
        </p:spPr>
      </p:pic>
      <p:pic>
        <p:nvPicPr>
          <p:cNvPr id="639" name="Google Shape;639;p32"/>
          <p:cNvPicPr preferRelativeResize="0"/>
          <p:nvPr/>
        </p:nvPicPr>
        <p:blipFill rotWithShape="1">
          <a:blip r:embed="rId5">
            <a:alphaModFix/>
          </a:blip>
          <a:srcRect b="6370" l="0" r="0" t="6361"/>
          <a:stretch/>
        </p:blipFill>
        <p:spPr>
          <a:xfrm>
            <a:off x="575850" y="1354050"/>
            <a:ext cx="2251800" cy="131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3"/>
          <p:cNvSpPr txBox="1"/>
          <p:nvPr/>
        </p:nvSpPr>
        <p:spPr>
          <a:xfrm>
            <a:off x="732775" y="972300"/>
            <a:ext cx="73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pic>
        <p:nvPicPr>
          <p:cNvPr id="645" name="Google Shape;645;p33"/>
          <p:cNvPicPr preferRelativeResize="0"/>
          <p:nvPr/>
        </p:nvPicPr>
        <p:blipFill>
          <a:blip r:embed="rId3">
            <a:alphaModFix/>
          </a:blip>
          <a:stretch>
            <a:fillRect/>
          </a:stretch>
        </p:blipFill>
        <p:spPr>
          <a:xfrm>
            <a:off x="1729450" y="838650"/>
            <a:ext cx="5345553" cy="346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4"/>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ata Exploration </a:t>
            </a:r>
            <a:r>
              <a:rPr lang="en"/>
              <a:t>p</a:t>
            </a:r>
            <a:r>
              <a:rPr lang="en"/>
              <a:t>hase</a:t>
            </a:r>
            <a:endParaRPr/>
          </a:p>
        </p:txBody>
      </p:sp>
      <p:sp>
        <p:nvSpPr>
          <p:cNvPr id="651" name="Google Shape;651;p34"/>
          <p:cNvSpPr txBox="1"/>
          <p:nvPr>
            <p:ph type="ctrTitle"/>
          </p:nvPr>
        </p:nvSpPr>
        <p:spPr>
          <a:xfrm>
            <a:off x="931234" y="1196026"/>
            <a:ext cx="982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a:t>
            </a:r>
            <a:endParaRPr/>
          </a:p>
        </p:txBody>
      </p:sp>
      <p:sp>
        <p:nvSpPr>
          <p:cNvPr id="652" name="Google Shape;652;p34"/>
          <p:cNvSpPr txBox="1"/>
          <p:nvPr>
            <p:ph idx="1" type="subTitle"/>
          </p:nvPr>
        </p:nvSpPr>
        <p:spPr>
          <a:xfrm>
            <a:off x="931246" y="1684093"/>
            <a:ext cx="26205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in the average accuracy of takedowns taking place between fighters were calculated by using the following function: “Blue corner score minus (-) Red corner score” where a negative score actually favors the Red corner fighter.</a:t>
            </a:r>
            <a:endParaRPr/>
          </a:p>
        </p:txBody>
      </p:sp>
      <p:sp>
        <p:nvSpPr>
          <p:cNvPr id="653" name="Google Shape;653;p34"/>
          <p:cNvSpPr txBox="1"/>
          <p:nvPr>
            <p:ph idx="2" type="ctrTitle"/>
          </p:nvPr>
        </p:nvSpPr>
        <p:spPr>
          <a:xfrm>
            <a:off x="7050379" y="1196025"/>
            <a:ext cx="1137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Red</a:t>
            </a:r>
            <a:endParaRPr/>
          </a:p>
        </p:txBody>
      </p:sp>
      <p:sp>
        <p:nvSpPr>
          <p:cNvPr id="654" name="Google Shape;654;p34"/>
          <p:cNvSpPr txBox="1"/>
          <p:nvPr>
            <p:ph idx="3" type="subTitle"/>
          </p:nvPr>
        </p:nvSpPr>
        <p:spPr>
          <a:xfrm>
            <a:off x="5450175" y="1684103"/>
            <a:ext cx="2737500" cy="152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a:t>
            </a:r>
            <a:r>
              <a:rPr lang="en"/>
              <a:t>historical data of past </a:t>
            </a:r>
            <a:r>
              <a:rPr lang="en"/>
              <a:t>matchups</a:t>
            </a:r>
            <a:r>
              <a:rPr lang="en"/>
              <a:t> in the UFC for past multiple years, it was found that the great majority of the time, the fighter in the red corner has a slightly greater chance as the victor in a match-up</a:t>
            </a:r>
            <a:endParaRPr/>
          </a:p>
        </p:txBody>
      </p:sp>
      <p:grpSp>
        <p:nvGrpSpPr>
          <p:cNvPr id="655" name="Google Shape;655;p34"/>
          <p:cNvGrpSpPr/>
          <p:nvPr/>
        </p:nvGrpSpPr>
        <p:grpSpPr>
          <a:xfrm>
            <a:off x="2466797" y="2837754"/>
            <a:ext cx="4594825" cy="1842617"/>
            <a:chOff x="3834069" y="2439811"/>
            <a:chExt cx="2413629" cy="967914"/>
          </a:xfrm>
        </p:grpSpPr>
        <p:grpSp>
          <p:nvGrpSpPr>
            <p:cNvPr id="656" name="Google Shape;656;p34"/>
            <p:cNvGrpSpPr/>
            <p:nvPr/>
          </p:nvGrpSpPr>
          <p:grpSpPr>
            <a:xfrm>
              <a:off x="4960453" y="2469658"/>
              <a:ext cx="1287244" cy="885527"/>
              <a:chOff x="4960453" y="2469658"/>
              <a:chExt cx="1287244" cy="885527"/>
            </a:xfrm>
          </p:grpSpPr>
          <p:sp>
            <p:nvSpPr>
              <p:cNvPr id="657" name="Google Shape;657;p34"/>
              <p:cNvSpPr/>
              <p:nvPr/>
            </p:nvSpPr>
            <p:spPr>
              <a:xfrm>
                <a:off x="4960453" y="3257061"/>
                <a:ext cx="128724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4960454" y="3099580"/>
                <a:ext cx="1051349" cy="98140"/>
              </a:xfrm>
              <a:custGeom>
                <a:rect b="b" l="l" r="r" t="t"/>
                <a:pathLst>
                  <a:path extrusionOk="0" h="6286" w="42851">
                    <a:moveTo>
                      <a:pt x="0" y="0"/>
                    </a:moveTo>
                    <a:lnTo>
                      <a:pt x="0" y="6285"/>
                    </a:lnTo>
                    <a:lnTo>
                      <a:pt x="42851" y="6285"/>
                    </a:lnTo>
                    <a:lnTo>
                      <a:pt x="42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4"/>
            <p:cNvGrpSpPr/>
            <p:nvPr/>
          </p:nvGrpSpPr>
          <p:grpSpPr>
            <a:xfrm>
              <a:off x="3834069" y="2469658"/>
              <a:ext cx="1129846" cy="885527"/>
              <a:chOff x="3834069" y="2469658"/>
              <a:chExt cx="1129846" cy="885527"/>
            </a:xfrm>
          </p:grpSpPr>
          <p:sp>
            <p:nvSpPr>
              <p:cNvPr id="664" name="Google Shape;664;p34"/>
              <p:cNvSpPr/>
              <p:nvPr/>
            </p:nvSpPr>
            <p:spPr>
              <a:xfrm>
                <a:off x="3834069" y="3257061"/>
                <a:ext cx="1129846"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4093459" y="3099580"/>
                <a:ext cx="870365" cy="98140"/>
              </a:xfrm>
              <a:custGeom>
                <a:rect b="b" l="l" r="r" t="t"/>
                <a:pathLst>
                  <a:path extrusionOk="0" h="6286" w="42854">
                    <a:moveTo>
                      <a:pt x="0" y="0"/>
                    </a:moveTo>
                    <a:lnTo>
                      <a:pt x="0" y="6285"/>
                    </a:lnTo>
                    <a:lnTo>
                      <a:pt x="42854" y="6285"/>
                    </a:lnTo>
                    <a:lnTo>
                      <a:pt x="42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3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chemeClr val="lt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1" name="Google Shape;671;p34"/>
          <p:cNvCxnSpPr>
            <a:stCxn id="651" idx="1"/>
          </p:cNvCxnSpPr>
          <p:nvPr/>
        </p:nvCxnSpPr>
        <p:spPr>
          <a:xfrm>
            <a:off x="931234" y="1484926"/>
            <a:ext cx="2543700" cy="2202000"/>
          </a:xfrm>
          <a:prstGeom prst="bentConnector3">
            <a:avLst>
              <a:gd fmla="val -9361" name="adj1"/>
            </a:avLst>
          </a:prstGeom>
          <a:noFill/>
          <a:ln cap="flat" cmpd="sng" w="9525">
            <a:solidFill>
              <a:schemeClr val="accent2"/>
            </a:solidFill>
            <a:prstDash val="solid"/>
            <a:round/>
            <a:headEnd len="med" w="med" type="none"/>
            <a:tailEnd len="med" w="med" type="none"/>
          </a:ln>
        </p:spPr>
      </p:cxnSp>
      <p:cxnSp>
        <p:nvCxnSpPr>
          <p:cNvPr id="672" name="Google Shape;672;p34"/>
          <p:cNvCxnSpPr>
            <a:stCxn id="653" idx="3"/>
          </p:cNvCxnSpPr>
          <p:nvPr/>
        </p:nvCxnSpPr>
        <p:spPr>
          <a:xfrm flipH="1">
            <a:off x="7041079" y="1484925"/>
            <a:ext cx="1146600" cy="2563800"/>
          </a:xfrm>
          <a:prstGeom prst="bentConnector4">
            <a:avLst>
              <a:gd fmla="val -20768" name="adj1"/>
              <a:gd fmla="val 100745" name="adj2"/>
            </a:avLst>
          </a:prstGeom>
          <a:noFill/>
          <a:ln cap="flat" cmpd="sng" w="9525">
            <a:solidFill>
              <a:schemeClr val="accent3"/>
            </a:solidFill>
            <a:prstDash val="solid"/>
            <a:round/>
            <a:headEnd len="med" w="med" type="none"/>
            <a:tailEnd len="med" w="med" type="none"/>
          </a:ln>
        </p:spPr>
      </p:cxnSp>
      <p:sp>
        <p:nvSpPr>
          <p:cNvPr id="673" name="Google Shape;673;p34"/>
          <p:cNvSpPr/>
          <p:nvPr/>
        </p:nvSpPr>
        <p:spPr>
          <a:xfrm>
            <a:off x="923634" y="36370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5"/>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Slide?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6"/>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nalysis Phase</a:t>
            </a:r>
            <a:endParaRPr/>
          </a:p>
          <a:p>
            <a:pPr indent="0" lvl="0" marL="0" rtl="0" algn="l">
              <a:spcBef>
                <a:spcPts val="0"/>
              </a:spcBef>
              <a:spcAft>
                <a:spcPts val="0"/>
              </a:spcAft>
              <a:buNone/>
            </a:pPr>
            <a:r>
              <a:rPr lang="en" sz="1400"/>
              <a:t>We compared the following 4 models to see which model best fit our data, research requirements and structure.</a:t>
            </a:r>
            <a:endParaRPr sz="1400"/>
          </a:p>
        </p:txBody>
      </p:sp>
      <p:sp>
        <p:nvSpPr>
          <p:cNvPr id="686" name="Google Shape;686;p36"/>
          <p:cNvSpPr txBox="1"/>
          <p:nvPr>
            <p:ph idx="2" type="ctrTitle"/>
          </p:nvPr>
        </p:nvSpPr>
        <p:spPr>
          <a:xfrm>
            <a:off x="1317755" y="35102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Models</a:t>
            </a:r>
            <a:endParaRPr/>
          </a:p>
        </p:txBody>
      </p:sp>
      <p:sp>
        <p:nvSpPr>
          <p:cNvPr id="687" name="Google Shape;687;p36"/>
          <p:cNvSpPr txBox="1"/>
          <p:nvPr>
            <p:ph idx="4" type="ctrTitle"/>
          </p:nvPr>
        </p:nvSpPr>
        <p:spPr>
          <a:xfrm>
            <a:off x="6019141" y="1220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688" name="Google Shape;688;p36"/>
          <p:cNvSpPr txBox="1"/>
          <p:nvPr>
            <p:ph idx="7" type="subTitle"/>
          </p:nvPr>
        </p:nvSpPr>
        <p:spPr>
          <a:xfrm>
            <a:off x="6019155" y="36067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uilds regression or classification models in the form of a tree structure</a:t>
            </a:r>
            <a:endParaRPr/>
          </a:p>
        </p:txBody>
      </p:sp>
      <p:sp>
        <p:nvSpPr>
          <p:cNvPr id="689" name="Google Shape;689;p36"/>
          <p:cNvSpPr txBox="1"/>
          <p:nvPr>
            <p:ph type="ctrTitle"/>
          </p:nvPr>
        </p:nvSpPr>
        <p:spPr>
          <a:xfrm>
            <a:off x="1218541" y="13050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690" name="Google Shape;690;p36"/>
          <p:cNvSpPr txBox="1"/>
          <p:nvPr>
            <p:ph idx="1" type="subTitle"/>
          </p:nvPr>
        </p:nvSpPr>
        <p:spPr>
          <a:xfrm>
            <a:off x="654975" y="1865500"/>
            <a:ext cx="27066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imple, supervised machine learning algorithm</a:t>
            </a:r>
            <a:endParaRPr/>
          </a:p>
        </p:txBody>
      </p:sp>
      <p:sp>
        <p:nvSpPr>
          <p:cNvPr id="691" name="Google Shape;691;p36"/>
          <p:cNvSpPr txBox="1"/>
          <p:nvPr>
            <p:ph idx="3" type="subTitle"/>
          </p:nvPr>
        </p:nvSpPr>
        <p:spPr>
          <a:xfrm>
            <a:off x="6054550" y="1756051"/>
            <a:ext cx="19398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upervised learning algorithm</a:t>
            </a:r>
            <a:endParaRPr/>
          </a:p>
        </p:txBody>
      </p:sp>
      <p:sp>
        <p:nvSpPr>
          <p:cNvPr id="692" name="Google Shape;692;p36"/>
          <p:cNvSpPr txBox="1"/>
          <p:nvPr>
            <p:ph idx="5" type="subTitle"/>
          </p:nvPr>
        </p:nvSpPr>
        <p:spPr>
          <a:xfrm>
            <a:off x="510750" y="3988750"/>
            <a:ext cx="3604200" cy="12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s</a:t>
            </a:r>
            <a:r>
              <a:rPr lang="en"/>
              <a:t>tatistical model that uses a logistic function to model a binary dependent variable</a:t>
            </a:r>
            <a:endParaRPr/>
          </a:p>
        </p:txBody>
      </p:sp>
      <p:sp>
        <p:nvSpPr>
          <p:cNvPr id="693" name="Google Shape;693;p36"/>
          <p:cNvSpPr txBox="1"/>
          <p:nvPr>
            <p:ph idx="6" type="ctrTitle"/>
          </p:nvPr>
        </p:nvSpPr>
        <p:spPr>
          <a:xfrm>
            <a:off x="6113055" y="30792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694" name="Google Shape;694;p36"/>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 name="Google Shape;698;p36"/>
          <p:cNvCxnSpPr>
            <a:stCxn id="694" idx="3"/>
            <a:endCxn id="696"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99" name="Google Shape;699;p36"/>
          <p:cNvCxnSpPr>
            <a:stCxn id="696" idx="2"/>
            <a:endCxn id="695"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700" name="Google Shape;700;p36"/>
          <p:cNvCxnSpPr>
            <a:stCxn id="695" idx="3"/>
            <a:endCxn id="697"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701" name="Google Shape;701;p36"/>
          <p:cNvGrpSpPr/>
          <p:nvPr/>
        </p:nvGrpSpPr>
        <p:grpSpPr>
          <a:xfrm>
            <a:off x="5072712" y="3212678"/>
            <a:ext cx="402156" cy="456781"/>
            <a:chOff x="5357662" y="4297637"/>
            <a:chExt cx="287275" cy="326296"/>
          </a:xfrm>
        </p:grpSpPr>
        <p:sp>
          <p:nvSpPr>
            <p:cNvPr id="702" name="Google Shape;702;p36"/>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6"/>
          <p:cNvGrpSpPr/>
          <p:nvPr/>
        </p:nvGrpSpPr>
        <p:grpSpPr>
          <a:xfrm>
            <a:off x="3630590" y="3198869"/>
            <a:ext cx="484361" cy="484405"/>
            <a:chOff x="4890434" y="4287389"/>
            <a:chExt cx="345997" cy="346029"/>
          </a:xfrm>
        </p:grpSpPr>
        <p:sp>
          <p:nvSpPr>
            <p:cNvPr id="708" name="Google Shape;708;p36"/>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6"/>
          <p:cNvGrpSpPr/>
          <p:nvPr/>
        </p:nvGrpSpPr>
        <p:grpSpPr>
          <a:xfrm>
            <a:off x="5029465" y="1816807"/>
            <a:ext cx="488638" cy="438246"/>
            <a:chOff x="5778676" y="3826972"/>
            <a:chExt cx="349052" cy="313055"/>
          </a:xfrm>
        </p:grpSpPr>
        <p:sp>
          <p:nvSpPr>
            <p:cNvPr id="716" name="Google Shape;716;p36"/>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1" name="Google Shape;721;p36"/>
          <p:cNvPicPr preferRelativeResize="0"/>
          <p:nvPr/>
        </p:nvPicPr>
        <p:blipFill>
          <a:blip r:embed="rId3">
            <a:alphaModFix/>
          </a:blip>
          <a:stretch>
            <a:fillRect/>
          </a:stretch>
        </p:blipFill>
        <p:spPr>
          <a:xfrm>
            <a:off x="4878098" y="1642798"/>
            <a:ext cx="786250" cy="786250"/>
          </a:xfrm>
          <a:prstGeom prst="rect">
            <a:avLst/>
          </a:prstGeom>
          <a:noFill/>
          <a:ln>
            <a:noFill/>
          </a:ln>
        </p:spPr>
      </p:pic>
      <p:pic>
        <p:nvPicPr>
          <p:cNvPr id="722" name="Google Shape;722;p36"/>
          <p:cNvPicPr preferRelativeResize="0"/>
          <p:nvPr/>
        </p:nvPicPr>
        <p:blipFill>
          <a:blip r:embed="rId4">
            <a:alphaModFix/>
          </a:blip>
          <a:stretch>
            <a:fillRect/>
          </a:stretch>
        </p:blipFill>
        <p:spPr>
          <a:xfrm>
            <a:off x="4909425" y="3079200"/>
            <a:ext cx="723901" cy="723900"/>
          </a:xfrm>
          <a:prstGeom prst="rect">
            <a:avLst/>
          </a:prstGeom>
          <a:noFill/>
          <a:ln>
            <a:noFill/>
          </a:ln>
        </p:spPr>
      </p:pic>
      <p:pic>
        <p:nvPicPr>
          <p:cNvPr id="723" name="Google Shape;723;p36"/>
          <p:cNvPicPr preferRelativeResize="0"/>
          <p:nvPr/>
        </p:nvPicPr>
        <p:blipFill>
          <a:blip r:embed="rId5">
            <a:alphaModFix/>
          </a:blip>
          <a:stretch>
            <a:fillRect/>
          </a:stretch>
        </p:blipFill>
        <p:spPr>
          <a:xfrm>
            <a:off x="3479325" y="3056725"/>
            <a:ext cx="786250" cy="786250"/>
          </a:xfrm>
          <a:prstGeom prst="rect">
            <a:avLst/>
          </a:prstGeom>
          <a:noFill/>
          <a:ln>
            <a:noFill/>
          </a:ln>
        </p:spPr>
      </p:pic>
      <p:pic>
        <p:nvPicPr>
          <p:cNvPr id="724" name="Google Shape;724;p36"/>
          <p:cNvPicPr preferRelativeResize="0"/>
          <p:nvPr/>
        </p:nvPicPr>
        <p:blipFill>
          <a:blip r:embed="rId6">
            <a:alphaModFix/>
          </a:blip>
          <a:stretch>
            <a:fillRect/>
          </a:stretch>
        </p:blipFill>
        <p:spPr>
          <a:xfrm>
            <a:off x="3510825" y="1673975"/>
            <a:ext cx="723900"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7"/>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Albert Einstein</a:t>
            </a:r>
            <a:endParaRPr/>
          </a:p>
        </p:txBody>
      </p:sp>
      <p:sp>
        <p:nvSpPr>
          <p:cNvPr id="730" name="Google Shape;730;p37"/>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Everything should be made as simple as possible, but not simpler.”</a:t>
            </a:r>
            <a:endParaRPr/>
          </a:p>
        </p:txBody>
      </p:sp>
      <p:pic>
        <p:nvPicPr>
          <p:cNvPr id="731" name="Google Shape;731;p37"/>
          <p:cNvPicPr preferRelativeResize="0"/>
          <p:nvPr/>
        </p:nvPicPr>
        <p:blipFill>
          <a:blip r:embed="rId3">
            <a:alphaModFix/>
          </a:blip>
          <a:stretch>
            <a:fillRect/>
          </a:stretch>
        </p:blipFill>
        <p:spPr>
          <a:xfrm>
            <a:off x="3534988" y="1448238"/>
            <a:ext cx="2123172" cy="2247024"/>
          </a:xfrm>
          <a:prstGeom prst="rect">
            <a:avLst/>
          </a:prstGeom>
          <a:noFill/>
          <a:ln>
            <a:noFill/>
          </a:ln>
          <a:effectLst>
            <a:outerShdw blurRad="57150" rotWithShape="0" algn="bl" dir="540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731"/>
                                        </p:tgtEl>
                                        <p:attrNameLst>
                                          <p:attrName>ppt_w</p:attrName>
                                        </p:attrNameLst>
                                      </p:cBhvr>
                                      <p:tavLst>
                                        <p:tav fmla="" tm="0">
                                          <p:val>
                                            <p:strVal val="#ppt_w"/>
                                          </p:val>
                                        </p:tav>
                                        <p:tav fmla="" tm="100000">
                                          <p:val>
                                            <p:strVal val="0"/>
                                          </p:val>
                                        </p:tav>
                                      </p:tavLst>
                                    </p:anim>
                                    <p:anim calcmode="lin" valueType="num">
                                      <p:cBhvr additive="base">
                                        <p:cTn dur="1000"/>
                                        <p:tgtEl>
                                          <p:spTgt spid="731"/>
                                        </p:tgtEl>
                                        <p:attrNameLst>
                                          <p:attrName>ppt_h</p:attrName>
                                        </p:attrNameLst>
                                      </p:cBhvr>
                                      <p:tavLst>
                                        <p:tav fmla="" tm="0">
                                          <p:val>
                                            <p:strVal val="#ppt_h"/>
                                          </p:val>
                                        </p:tav>
                                        <p:tav fmla="" tm="100000">
                                          <p:val>
                                            <p:strVal val="0"/>
                                          </p:val>
                                        </p:tav>
                                      </p:tavLst>
                                    </p:anim>
                                    <p:set>
                                      <p:cBhvr>
                                        <p:cTn dur="1" fill="hold">
                                          <p:stCondLst>
                                            <p:cond delay="1000"/>
                                          </p:stCondLst>
                                        </p:cTn>
                                        <p:tgtEl>
                                          <p:spTgt spid="7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8"/>
          <p:cNvSpPr txBox="1"/>
          <p:nvPr>
            <p:ph idx="8" type="ctrTitle"/>
          </p:nvPr>
        </p:nvSpPr>
        <p:spPr>
          <a:xfrm>
            <a:off x="540624" y="403575"/>
            <a:ext cx="710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Can’t have a good model without a good base</a:t>
            </a:r>
            <a:endParaRPr/>
          </a:p>
          <a:p>
            <a:pPr indent="0" lvl="0" marL="0" rtl="0" algn="l">
              <a:spcBef>
                <a:spcPts val="0"/>
              </a:spcBef>
              <a:spcAft>
                <a:spcPts val="0"/>
              </a:spcAft>
              <a:buNone/>
            </a:pPr>
            <a:r>
              <a:t/>
            </a:r>
            <a:endParaRPr sz="1400"/>
          </a:p>
        </p:txBody>
      </p:sp>
      <p:sp>
        <p:nvSpPr>
          <p:cNvPr id="737" name="Google Shape;737;p38"/>
          <p:cNvSpPr txBox="1"/>
          <p:nvPr>
            <p:ph idx="2" type="ctrTitle"/>
          </p:nvPr>
        </p:nvSpPr>
        <p:spPr>
          <a:xfrm>
            <a:off x="4952863" y="1188213"/>
            <a:ext cx="3550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a:t>
            </a:r>
            <a:endParaRPr/>
          </a:p>
        </p:txBody>
      </p:sp>
      <p:pic>
        <p:nvPicPr>
          <p:cNvPr id="738" name="Google Shape;738;p38"/>
          <p:cNvPicPr preferRelativeResize="0"/>
          <p:nvPr/>
        </p:nvPicPr>
        <p:blipFill>
          <a:blip r:embed="rId3">
            <a:alphaModFix/>
          </a:blip>
          <a:stretch>
            <a:fillRect/>
          </a:stretch>
        </p:blipFill>
        <p:spPr>
          <a:xfrm>
            <a:off x="5646663" y="1882300"/>
            <a:ext cx="2162925" cy="2162925"/>
          </a:xfrm>
          <a:prstGeom prst="rect">
            <a:avLst/>
          </a:prstGeom>
          <a:noFill/>
          <a:ln>
            <a:noFill/>
          </a:ln>
        </p:spPr>
      </p:pic>
      <p:pic>
        <p:nvPicPr>
          <p:cNvPr id="739" name="Google Shape;739;p38"/>
          <p:cNvPicPr preferRelativeResize="0"/>
          <p:nvPr/>
        </p:nvPicPr>
        <p:blipFill rotWithShape="1">
          <a:blip r:embed="rId4">
            <a:alphaModFix/>
          </a:blip>
          <a:srcRect b="0" l="0" r="57368" t="0"/>
          <a:stretch/>
        </p:blipFill>
        <p:spPr>
          <a:xfrm>
            <a:off x="1332625" y="2657175"/>
            <a:ext cx="2605844" cy="1342450"/>
          </a:xfrm>
          <a:prstGeom prst="rect">
            <a:avLst/>
          </a:prstGeom>
          <a:noFill/>
          <a:ln>
            <a:noFill/>
          </a:ln>
        </p:spPr>
      </p:pic>
      <p:sp>
        <p:nvSpPr>
          <p:cNvPr id="740" name="Google Shape;740;p38"/>
          <p:cNvSpPr txBox="1"/>
          <p:nvPr/>
        </p:nvSpPr>
        <p:spPr>
          <a:xfrm>
            <a:off x="370950" y="1188225"/>
            <a:ext cx="44376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For our base model we chose the Logistic Regression model</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Our simple model can predict winners with the below accuracy percentage:</a:t>
            </a:r>
            <a:endParaRPr>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9"/>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Chosen Two</a:t>
            </a:r>
            <a:endParaRPr/>
          </a:p>
          <a:p>
            <a:pPr indent="0" lvl="0" marL="0" rtl="0" algn="l">
              <a:spcBef>
                <a:spcPts val="0"/>
              </a:spcBef>
              <a:spcAft>
                <a:spcPts val="0"/>
              </a:spcAft>
              <a:buNone/>
            </a:pPr>
            <a:r>
              <a:t/>
            </a:r>
            <a:endParaRPr sz="1400"/>
          </a:p>
        </p:txBody>
      </p:sp>
      <p:sp>
        <p:nvSpPr>
          <p:cNvPr id="746" name="Google Shape;746;p39"/>
          <p:cNvSpPr txBox="1"/>
          <p:nvPr>
            <p:ph idx="2" type="ctrTitle"/>
          </p:nvPr>
        </p:nvSpPr>
        <p:spPr>
          <a:xfrm>
            <a:off x="1250580" y="111799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a:t>
            </a:r>
            <a:r>
              <a:rPr lang="en"/>
              <a:t> Models</a:t>
            </a:r>
            <a:endParaRPr/>
          </a:p>
        </p:txBody>
      </p:sp>
      <p:sp>
        <p:nvSpPr>
          <p:cNvPr id="747" name="Google Shape;747;p39"/>
          <p:cNvSpPr txBox="1"/>
          <p:nvPr>
            <p:ph idx="4" type="ctrTitle"/>
          </p:nvPr>
        </p:nvSpPr>
        <p:spPr>
          <a:xfrm>
            <a:off x="6305691" y="11180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748" name="Google Shape;748;p39"/>
          <p:cNvSpPr/>
          <p:nvPr/>
        </p:nvSpPr>
        <p:spPr>
          <a:xfrm>
            <a:off x="5018550" y="1718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 name="Google Shape;749;p39"/>
          <p:cNvCxnSpPr>
            <a:endCxn id="748" idx="1"/>
          </p:cNvCxnSpPr>
          <p:nvPr/>
        </p:nvCxnSpPr>
        <p:spPr>
          <a:xfrm flipH="1" rot="10800000">
            <a:off x="3983550" y="2080925"/>
            <a:ext cx="1035000" cy="90000"/>
          </a:xfrm>
          <a:prstGeom prst="bentConnector3">
            <a:avLst>
              <a:gd fmla="val 50000" name="adj1"/>
            </a:avLst>
          </a:prstGeom>
          <a:noFill/>
          <a:ln cap="flat" cmpd="sng" w="9525">
            <a:solidFill>
              <a:schemeClr val="lt2"/>
            </a:solidFill>
            <a:prstDash val="solid"/>
            <a:round/>
            <a:headEnd len="med" w="med" type="none"/>
            <a:tailEnd len="med" w="med" type="none"/>
          </a:ln>
        </p:spPr>
      </p:cxnSp>
      <p:grpSp>
        <p:nvGrpSpPr>
          <p:cNvPr id="750" name="Google Shape;750;p39"/>
          <p:cNvGrpSpPr/>
          <p:nvPr/>
        </p:nvGrpSpPr>
        <p:grpSpPr>
          <a:xfrm>
            <a:off x="5072712" y="3212678"/>
            <a:ext cx="402156" cy="456781"/>
            <a:chOff x="5357662" y="4297637"/>
            <a:chExt cx="287275" cy="326296"/>
          </a:xfrm>
        </p:grpSpPr>
        <p:sp>
          <p:nvSpPr>
            <p:cNvPr id="751" name="Google Shape;751;p39"/>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9"/>
          <p:cNvGrpSpPr/>
          <p:nvPr/>
        </p:nvGrpSpPr>
        <p:grpSpPr>
          <a:xfrm>
            <a:off x="5029465" y="1816807"/>
            <a:ext cx="488638" cy="438246"/>
            <a:chOff x="5778676" y="3826972"/>
            <a:chExt cx="349052" cy="313055"/>
          </a:xfrm>
        </p:grpSpPr>
        <p:sp>
          <p:nvSpPr>
            <p:cNvPr id="757" name="Google Shape;757;p39"/>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2" name="Google Shape;762;p39"/>
          <p:cNvPicPr preferRelativeResize="0"/>
          <p:nvPr/>
        </p:nvPicPr>
        <p:blipFill>
          <a:blip r:embed="rId3">
            <a:alphaModFix/>
          </a:blip>
          <a:stretch>
            <a:fillRect/>
          </a:stretch>
        </p:blipFill>
        <p:spPr>
          <a:xfrm>
            <a:off x="4987373" y="1707948"/>
            <a:ext cx="786250" cy="786250"/>
          </a:xfrm>
          <a:prstGeom prst="rect">
            <a:avLst/>
          </a:prstGeom>
          <a:noFill/>
          <a:ln>
            <a:noFill/>
          </a:ln>
        </p:spPr>
      </p:pic>
      <p:pic>
        <p:nvPicPr>
          <p:cNvPr id="763" name="Google Shape;763;p39"/>
          <p:cNvPicPr preferRelativeResize="0"/>
          <p:nvPr/>
        </p:nvPicPr>
        <p:blipFill>
          <a:blip r:embed="rId4">
            <a:alphaModFix/>
          </a:blip>
          <a:stretch>
            <a:fillRect/>
          </a:stretch>
        </p:blipFill>
        <p:spPr>
          <a:xfrm>
            <a:off x="3215250" y="1687800"/>
            <a:ext cx="786250" cy="786250"/>
          </a:xfrm>
          <a:prstGeom prst="rect">
            <a:avLst/>
          </a:prstGeom>
          <a:noFill/>
          <a:ln>
            <a:noFill/>
          </a:ln>
        </p:spPr>
      </p:pic>
      <p:sp>
        <p:nvSpPr>
          <p:cNvPr id="764" name="Google Shape;764;p39"/>
          <p:cNvSpPr txBox="1"/>
          <p:nvPr/>
        </p:nvSpPr>
        <p:spPr>
          <a:xfrm>
            <a:off x="136750" y="3007575"/>
            <a:ext cx="4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765" name="Google Shape;765;p39"/>
          <p:cNvSpPr txBox="1"/>
          <p:nvPr>
            <p:ph idx="1" type="subTitle"/>
          </p:nvPr>
        </p:nvSpPr>
        <p:spPr>
          <a:xfrm>
            <a:off x="5664350" y="1610200"/>
            <a:ext cx="3264000" cy="174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tabular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A</a:t>
            </a:r>
            <a:r>
              <a:rPr lang="en"/>
              <a:t>utomates missing values present in the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Requires less preprocessing and the training process is simpler.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a:t>
            </a:r>
            <a:r>
              <a:rPr lang="en"/>
              <a:t>educes overfitting by </a:t>
            </a:r>
            <a:r>
              <a:rPr lang="en"/>
              <a:t>aggregating several decision trees which </a:t>
            </a:r>
            <a:r>
              <a:rPr lang="en"/>
              <a:t>helps improve accuracy and reduces error due to bias.</a:t>
            </a:r>
            <a:endParaRPr/>
          </a:p>
        </p:txBody>
      </p:sp>
      <p:sp>
        <p:nvSpPr>
          <p:cNvPr id="766" name="Google Shape;766;p39"/>
          <p:cNvSpPr txBox="1"/>
          <p:nvPr>
            <p:ph idx="1" type="subTitle"/>
          </p:nvPr>
        </p:nvSpPr>
        <p:spPr>
          <a:xfrm>
            <a:off x="136750" y="1610188"/>
            <a:ext cx="3318000" cy="1380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images, audio or text.</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Facilitates agile simple model implementation to gather a baseline</a:t>
            </a:r>
            <a:endParaRPr b="1"/>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Prerequisites include f</a:t>
            </a:r>
            <a:r>
              <a:rPr lang="en"/>
              <a:t>illing missing values, converting categorical data into numerical and scale features into the same range </a:t>
            </a:r>
            <a:r>
              <a:rPr lang="en"/>
              <a:t>or at the very least similar.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Seamless</a:t>
            </a:r>
            <a:r>
              <a:rPr lang="en"/>
              <a:t> feature engineering transition to improve accuracy</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0"/>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I</a:t>
            </a:r>
            <a:endParaRPr/>
          </a:p>
        </p:txBody>
      </p:sp>
      <p:sp>
        <p:nvSpPr>
          <p:cNvPr id="772" name="Google Shape;772;p40"/>
          <p:cNvSpPr txBox="1"/>
          <p:nvPr/>
        </p:nvSpPr>
        <p:spPr>
          <a:xfrm>
            <a:off x="277475" y="618300"/>
            <a:ext cx="8304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Preliminary data preprocessing, feature engineering, feature selection and decision-making process</a:t>
            </a:r>
            <a:endParaRPr>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 sz="1200">
                <a:solidFill>
                  <a:srgbClr val="FFFFFF"/>
                </a:solidFill>
                <a:latin typeface="Maven Pro"/>
                <a:ea typeface="Maven Pro"/>
                <a:cs typeface="Maven Pro"/>
                <a:sym typeface="Maven Pro"/>
              </a:rPr>
              <a:t>Using the resources-master.csv file, we first wanted to create a baseline classification model </a:t>
            </a:r>
            <a:r>
              <a:rPr i="1" lang="en" sz="1200">
                <a:solidFill>
                  <a:srgbClr val="FFFFFF"/>
                </a:solidFill>
                <a:latin typeface="Maven Pro"/>
                <a:ea typeface="Maven Pro"/>
                <a:cs typeface="Maven Pro"/>
                <a:sym typeface="Maven Pro"/>
              </a:rPr>
              <a:t>Simple_Model.ipynb</a:t>
            </a:r>
            <a:r>
              <a:rPr lang="en" sz="1200">
                <a:solidFill>
                  <a:srgbClr val="FFFFFF"/>
                </a:solidFill>
                <a:latin typeface="Maven Pro"/>
                <a:ea typeface="Maven Pro"/>
                <a:cs typeface="Maven Pro"/>
                <a:sym typeface="Maven Pro"/>
              </a:rPr>
              <a:t> in order to establish a benchmark of how well a winner could be predicted without data preprocessing and feature engineering. Using the Dummy Classifier, which allows us to run the model with null values, the model predicted winners with 51.75% accuracy.</a:t>
            </a:r>
            <a:endParaRPr sz="1200">
              <a:solidFill>
                <a:srgbClr val="FFFFFF"/>
              </a:solidFill>
              <a:latin typeface="Maven Pro"/>
              <a:ea typeface="Maven Pro"/>
              <a:cs typeface="Maven Pro"/>
              <a:sym typeface="Maven Pro"/>
            </a:endParaRPr>
          </a:p>
          <a:p>
            <a:pPr indent="0" lvl="0" marL="914400" rtl="0" algn="l">
              <a:spcBef>
                <a:spcPts val="0"/>
              </a:spcBef>
              <a:spcAft>
                <a:spcPts val="0"/>
              </a:spcAft>
              <a:buNone/>
            </a:pPr>
            <a:r>
              <a:t/>
            </a:r>
            <a:endParaRPr sz="1200">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We have a very robust dataset with 137 columns of data. In order to achieve better model performance we must:</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Feature Engineer - Limit input features by combining similar variables in order to increase correlation</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Eliminate 'noisy' data</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Find null values and fill them</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Encode categorical variables</a:t>
            </a:r>
            <a:endParaRPr sz="1200">
              <a:solidFill>
                <a:srgbClr val="FFFFFF"/>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1"/>
          <p:cNvSpPr txBox="1"/>
          <p:nvPr>
            <p:ph type="ctrTitle"/>
          </p:nvPr>
        </p:nvSpPr>
        <p:spPr>
          <a:xfrm>
            <a:off x="410600" y="219150"/>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II</a:t>
            </a:r>
            <a:endParaRPr/>
          </a:p>
        </p:txBody>
      </p:sp>
      <p:sp>
        <p:nvSpPr>
          <p:cNvPr id="778" name="Google Shape;778;p41"/>
          <p:cNvSpPr txBox="1"/>
          <p:nvPr/>
        </p:nvSpPr>
        <p:spPr>
          <a:xfrm>
            <a:off x="242850" y="1032600"/>
            <a:ext cx="8304000" cy="307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How data was split into training</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a:solidFill>
                  <a:schemeClr val="lt1"/>
                </a:solidFill>
                <a:latin typeface="Maven Pro"/>
                <a:ea typeface="Maven Pro"/>
                <a:cs typeface="Maven Pro"/>
                <a:sym typeface="Maven Pro"/>
              </a:rPr>
              <a:t>Improved Accuracy &gt; baseline accuracy via feature engineering</a:t>
            </a:r>
            <a:endParaRPr>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a:solidFill>
                  <a:schemeClr val="lt1"/>
                </a:solidFill>
                <a:latin typeface="Maven Pro"/>
                <a:ea typeface="Maven Pro"/>
                <a:cs typeface="Maven Pro"/>
                <a:sym typeface="Maven Pro"/>
              </a:rPr>
              <a:t>Ran correlation function.</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Consolidated duplicate data by creating ‘difference’ variable</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Dropped similar characteristics (i.e. date, location &amp; weight class etc) </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Dropped all ranking columns except one pertinent to eliminate null values</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NaN columns filled with true zero value</a:t>
            </a:r>
            <a:endParaRPr>
              <a:solidFill>
                <a:schemeClr val="lt1"/>
              </a:solidFill>
              <a:latin typeface="Maven Pro"/>
              <a:ea typeface="Maven Pro"/>
              <a:cs typeface="Maven Pro"/>
              <a:sym typeface="Maven Pro"/>
            </a:endParaRPr>
          </a:p>
          <a:p>
            <a:pPr indent="0" lvl="0" marL="914400" rtl="0" algn="l">
              <a:spcBef>
                <a:spcPts val="0"/>
              </a:spcBef>
              <a:spcAft>
                <a:spcPts val="0"/>
              </a:spcAft>
              <a:buNone/>
            </a:pPr>
            <a:r>
              <a:t/>
            </a:r>
            <a:endParaRPr sz="12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Testing sets and model choice—limitations and benefits</a:t>
            </a:r>
            <a:endParaRPr sz="1600">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Compared NN vs RF</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Both resulted in over 75% accuracy (NN-76% vs RF 78%).</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Best results attained with standard 25% test split.</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Both models did not overfit which is ideal.</a:t>
            </a:r>
            <a:endParaRPr>
              <a:solidFill>
                <a:schemeClr val="lt1"/>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4"/>
          <p:cNvPicPr preferRelativeResize="0"/>
          <p:nvPr/>
        </p:nvPicPr>
        <p:blipFill>
          <a:blip r:embed="rId3">
            <a:alphaModFix/>
          </a:blip>
          <a:stretch>
            <a:fillRect/>
          </a:stretch>
        </p:blipFill>
        <p:spPr>
          <a:xfrm>
            <a:off x="631875" y="328050"/>
            <a:ext cx="4653375" cy="3485675"/>
          </a:xfrm>
          <a:prstGeom prst="rect">
            <a:avLst/>
          </a:prstGeom>
          <a:noFill/>
          <a:ln cap="flat" cmpd="sng" w="9525">
            <a:solidFill>
              <a:schemeClr val="lt1"/>
            </a:solidFill>
            <a:prstDash val="dash"/>
            <a:round/>
            <a:headEnd len="sm" w="sm" type="none"/>
            <a:tailEnd len="sm" w="sm" type="none"/>
          </a:ln>
        </p:spPr>
      </p:pic>
      <p:sp>
        <p:nvSpPr>
          <p:cNvPr id="461" name="Google Shape;461;p24"/>
          <p:cNvSpPr txBox="1"/>
          <p:nvPr>
            <p:ph type="title"/>
          </p:nvPr>
        </p:nvSpPr>
        <p:spPr>
          <a:xfrm>
            <a:off x="3592725" y="3492000"/>
            <a:ext cx="5163600" cy="1321200"/>
          </a:xfrm>
          <a:prstGeom prst="rect">
            <a:avLst/>
          </a:prstGeom>
          <a:solidFill>
            <a:srgbClr val="000000"/>
          </a:solidFill>
          <a:ln cap="flat" cmpd="sng" w="9525">
            <a:solidFill>
              <a:srgbClr val="FFFFFF"/>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300"/>
              <a:t>Ladies and Gentlemen</a:t>
            </a:r>
            <a:endParaRPr sz="2300"/>
          </a:p>
          <a:p>
            <a:pPr indent="0" lvl="0" marL="0" rtl="0" algn="ctr">
              <a:spcBef>
                <a:spcPts val="0"/>
              </a:spcBef>
              <a:spcAft>
                <a:spcPts val="0"/>
              </a:spcAft>
              <a:buNone/>
            </a:pPr>
            <a:r>
              <a:rPr lang="en" sz="4800"/>
              <a:t>IT’S TIMEEEEE!!!</a:t>
            </a:r>
            <a:endParaRPr sz="4800"/>
          </a:p>
        </p:txBody>
      </p:sp>
      <p:pic>
        <p:nvPicPr>
          <p:cNvPr id="462" name="Google Shape;462;p24"/>
          <p:cNvPicPr preferRelativeResize="0"/>
          <p:nvPr/>
        </p:nvPicPr>
        <p:blipFill>
          <a:blip r:embed="rId4">
            <a:alphaModFix/>
          </a:blip>
          <a:stretch>
            <a:fillRect/>
          </a:stretch>
        </p:blipFill>
        <p:spPr>
          <a:xfrm>
            <a:off x="5093725" y="975724"/>
            <a:ext cx="3548475" cy="199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2"/>
          <p:cNvSpPr txBox="1"/>
          <p:nvPr>
            <p:ph type="ctrTitle"/>
          </p:nvPr>
        </p:nvSpPr>
        <p:spPr>
          <a:xfrm>
            <a:off x="290550" y="7236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Tools to Create Final Dashboard</a:t>
            </a:r>
            <a:endParaRPr/>
          </a:p>
        </p:txBody>
      </p:sp>
      <p:sp>
        <p:nvSpPr>
          <p:cNvPr id="784" name="Google Shape;784;p42"/>
          <p:cNvSpPr txBox="1"/>
          <p:nvPr/>
        </p:nvSpPr>
        <p:spPr>
          <a:xfrm>
            <a:off x="958950" y="1213675"/>
            <a:ext cx="7226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For our presentation, we utilized the following tools to create visualizations: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Google Slides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Tableau Public</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Python</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Seaborn</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MatPlotLib.PyPlot</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Pandas</a:t>
            </a:r>
            <a:endParaRPr>
              <a:solidFill>
                <a:srgbClr val="FFFFFF"/>
              </a:solidFill>
              <a:latin typeface="Maven Pro"/>
              <a:ea typeface="Maven Pro"/>
              <a:cs typeface="Maven Pro"/>
              <a:sym typeface="Maven Pro"/>
            </a:endParaRPr>
          </a:p>
        </p:txBody>
      </p:sp>
      <p:sp>
        <p:nvSpPr>
          <p:cNvPr id="785" name="Google Shape;785;p42"/>
          <p:cNvSpPr txBox="1"/>
          <p:nvPr>
            <p:ph type="ctrTitle"/>
          </p:nvPr>
        </p:nvSpPr>
        <p:spPr>
          <a:xfrm>
            <a:off x="290550" y="3026850"/>
            <a:ext cx="6820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Interactive Elements</a:t>
            </a:r>
            <a:endParaRPr/>
          </a:p>
        </p:txBody>
      </p:sp>
      <p:sp>
        <p:nvSpPr>
          <p:cNvPr id="786" name="Google Shape;786;p42"/>
          <p:cNvSpPr txBox="1"/>
          <p:nvPr/>
        </p:nvSpPr>
        <p:spPr>
          <a:xfrm>
            <a:off x="958950" y="3724625"/>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787" name="Google Shape;787;p42"/>
          <p:cNvSpPr txBox="1"/>
          <p:nvPr/>
        </p:nvSpPr>
        <p:spPr>
          <a:xfrm>
            <a:off x="958950" y="3604650"/>
            <a:ext cx="762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Table with heat map to showcase intensity of fighter statistics against one another</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Chart with label brushing to allow for automatic appearance of an identifying label when the cursor hovers over a particular plot element</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highlight>
                  <a:srgbClr val="CC0000"/>
                </a:highlight>
                <a:latin typeface="Maven Pro"/>
                <a:ea typeface="Maven Pro"/>
                <a:cs typeface="Maven Pro"/>
                <a:sym typeface="Maven Pro"/>
              </a:rPr>
              <a:t>Table with filters to easily select fighters statistics for side by side comparison</a:t>
            </a:r>
            <a:endParaRPr>
              <a:solidFill>
                <a:schemeClr val="lt1"/>
              </a:solidFill>
              <a:highlight>
                <a:srgbClr val="CC0000"/>
              </a:highlight>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3"/>
          <p:cNvSpPr txBox="1"/>
          <p:nvPr>
            <p:ph type="ctrTitle"/>
          </p:nvPr>
        </p:nvSpPr>
        <p:spPr>
          <a:xfrm>
            <a:off x="255900" y="273400"/>
            <a:ext cx="8562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Dashboard Preview</a:t>
            </a:r>
            <a:endParaRPr/>
          </a:p>
        </p:txBody>
      </p:sp>
      <p:sp>
        <p:nvSpPr>
          <p:cNvPr id="793" name="Google Shape;793;p43"/>
          <p:cNvSpPr txBox="1"/>
          <p:nvPr/>
        </p:nvSpPr>
        <p:spPr>
          <a:xfrm>
            <a:off x="4286975" y="3874950"/>
            <a:ext cx="74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Maven Pro"/>
                <a:ea typeface="Maven Pro"/>
                <a:cs typeface="Maven Pro"/>
                <a:sym typeface="Maven Pro"/>
                <a:hlinkClick r:id="rId3"/>
              </a:rPr>
              <a:t>URL Link</a:t>
            </a:r>
            <a:endParaRPr sz="1100">
              <a:solidFill>
                <a:srgbClr val="FFFFFF"/>
              </a:solidFill>
              <a:latin typeface="Maven Pro"/>
              <a:ea typeface="Maven Pro"/>
              <a:cs typeface="Maven Pro"/>
              <a:sym typeface="Maven Pro"/>
            </a:endParaRPr>
          </a:p>
        </p:txBody>
      </p:sp>
      <p:pic>
        <p:nvPicPr>
          <p:cNvPr id="794" name="Google Shape;794;p43"/>
          <p:cNvPicPr preferRelativeResize="0"/>
          <p:nvPr/>
        </p:nvPicPr>
        <p:blipFill>
          <a:blip r:embed="rId4">
            <a:alphaModFix/>
          </a:blip>
          <a:stretch>
            <a:fillRect/>
          </a:stretch>
        </p:blipFill>
        <p:spPr>
          <a:xfrm>
            <a:off x="148875" y="1049150"/>
            <a:ext cx="4422035" cy="2679800"/>
          </a:xfrm>
          <a:prstGeom prst="rect">
            <a:avLst/>
          </a:prstGeom>
          <a:noFill/>
          <a:ln>
            <a:noFill/>
          </a:ln>
        </p:spPr>
      </p:pic>
      <p:pic>
        <p:nvPicPr>
          <p:cNvPr id="795" name="Google Shape;795;p43"/>
          <p:cNvPicPr preferRelativeResize="0"/>
          <p:nvPr/>
        </p:nvPicPr>
        <p:blipFill>
          <a:blip r:embed="rId5">
            <a:alphaModFix/>
          </a:blip>
          <a:stretch>
            <a:fillRect/>
          </a:stretch>
        </p:blipFill>
        <p:spPr>
          <a:xfrm>
            <a:off x="4714675" y="1065225"/>
            <a:ext cx="4367907" cy="2647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4"/>
          <p:cNvSpPr txBox="1"/>
          <p:nvPr>
            <p:ph type="ctrTitle"/>
          </p:nvPr>
        </p:nvSpPr>
        <p:spPr>
          <a:xfrm>
            <a:off x="1512563" y="-1001212"/>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Fact</a:t>
            </a:r>
            <a:endParaRPr/>
          </a:p>
        </p:txBody>
      </p:sp>
      <p:sp>
        <p:nvSpPr>
          <p:cNvPr id="801" name="Google Shape;801;p44"/>
          <p:cNvSpPr txBox="1"/>
          <p:nvPr>
            <p:ph idx="1" type="subTitle"/>
          </p:nvPr>
        </p:nvSpPr>
        <p:spPr>
          <a:xfrm>
            <a:off x="720513" y="737275"/>
            <a:ext cx="7842900" cy="9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a:t>
            </a:r>
            <a:r>
              <a:rPr lang="en"/>
              <a:t>Most UFC champions have one base in common:  </a:t>
            </a:r>
            <a:endParaRPr/>
          </a:p>
          <a:p>
            <a:pPr indent="0" lvl="0" marL="0" rtl="0" algn="just">
              <a:spcBef>
                <a:spcPts val="0"/>
              </a:spcBef>
              <a:spcAft>
                <a:spcPts val="0"/>
              </a:spcAft>
              <a:buNone/>
            </a:pPr>
            <a:r>
              <a:rPr lang="en"/>
              <a:t>                                    Strong Wrestling Background</a:t>
            </a:r>
            <a:endParaRPr/>
          </a:p>
          <a:p>
            <a:pPr indent="0" lvl="0" marL="0" rtl="0" algn="ctr">
              <a:spcBef>
                <a:spcPts val="0"/>
              </a:spcBef>
              <a:spcAft>
                <a:spcPts val="0"/>
              </a:spcAft>
              <a:buNone/>
            </a:pPr>
            <a:r>
              <a:t/>
            </a:r>
            <a:endParaRPr/>
          </a:p>
        </p:txBody>
      </p:sp>
      <p:pic>
        <p:nvPicPr>
          <p:cNvPr id="802" name="Google Shape;802;p44"/>
          <p:cNvPicPr preferRelativeResize="0"/>
          <p:nvPr/>
        </p:nvPicPr>
        <p:blipFill>
          <a:blip r:embed="rId3">
            <a:alphaModFix/>
          </a:blip>
          <a:stretch>
            <a:fillRect/>
          </a:stretch>
        </p:blipFill>
        <p:spPr>
          <a:xfrm>
            <a:off x="2274500" y="1382300"/>
            <a:ext cx="4627726" cy="376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5"/>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a:t> </a:t>
            </a:r>
            <a:r>
              <a:rPr lang="en" u="sng">
                <a:solidFill>
                  <a:schemeClr val="hlink"/>
                </a:solidFill>
                <a:hlinkClick r:id="rId3"/>
              </a:rPr>
              <a:t>Poll: Best Base?</a:t>
            </a:r>
            <a:endParaRPr/>
          </a:p>
          <a:p>
            <a:pPr indent="-292100" lvl="0" marL="457200" rtl="0" algn="l">
              <a:spcBef>
                <a:spcPts val="0"/>
              </a:spcBef>
              <a:spcAft>
                <a:spcPts val="0"/>
              </a:spcAft>
              <a:buSzPts val="1000"/>
              <a:buAutoNum type="arabicPeriod"/>
            </a:pPr>
            <a:r>
              <a:rPr lang="en" u="sng">
                <a:solidFill>
                  <a:schemeClr val="hlink"/>
                </a:solidFill>
                <a:hlinkClick r:id="rId4"/>
              </a:rPr>
              <a:t>Folkstyle Wrestling Produces UFC Champions</a:t>
            </a:r>
            <a:r>
              <a:rPr lang="en"/>
              <a:t>.</a:t>
            </a:r>
            <a:endParaRPr/>
          </a:p>
          <a:p>
            <a:pPr indent="-292100" lvl="0" marL="457200" rtl="0" algn="l">
              <a:spcBef>
                <a:spcPts val="0"/>
              </a:spcBef>
              <a:spcAft>
                <a:spcPts val="0"/>
              </a:spcAft>
              <a:buSzPts val="1000"/>
              <a:buAutoNum type="arabicPeriod"/>
            </a:pPr>
            <a:r>
              <a:rPr lang="en" u="sng">
                <a:solidFill>
                  <a:schemeClr val="hlink"/>
                </a:solidFill>
                <a:hlinkClick r:id="rId5"/>
              </a:rPr>
              <a:t>ESPN MMA Base Viz</a:t>
            </a:r>
            <a:endParaRPr/>
          </a:p>
          <a:p>
            <a:pPr indent="0" lvl="0" marL="0" rtl="0" algn="l">
              <a:spcBef>
                <a:spcPts val="1600"/>
              </a:spcBef>
              <a:spcAft>
                <a:spcPts val="1600"/>
              </a:spcAft>
              <a:buNone/>
            </a:pPr>
            <a:r>
              <a:t/>
            </a:r>
            <a:endParaRPr/>
          </a:p>
        </p:txBody>
      </p:sp>
      <p:sp>
        <p:nvSpPr>
          <p:cNvPr id="808" name="Google Shape;808;p4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6"/>
          <p:cNvSpPr txBox="1"/>
          <p:nvPr>
            <p:ph idx="1" type="body"/>
          </p:nvPr>
        </p:nvSpPr>
        <p:spPr>
          <a:xfrm>
            <a:off x="390225" y="1665100"/>
            <a:ext cx="3534300" cy="209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t>Fighting on the red corner offers a 17% higher chance of winning alone.</a:t>
            </a:r>
            <a:endParaRPr sz="1400"/>
          </a:p>
        </p:txBody>
      </p:sp>
      <p:sp>
        <p:nvSpPr>
          <p:cNvPr id="814" name="Google Shape;814;p46"/>
          <p:cNvSpPr txBox="1"/>
          <p:nvPr>
            <p:ph type="ctrTitle"/>
          </p:nvPr>
        </p:nvSpPr>
        <p:spPr>
          <a:xfrm>
            <a:off x="814125" y="1003525"/>
            <a:ext cx="2686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Results</a:t>
            </a:r>
            <a:endParaRPr sz="3500"/>
          </a:p>
        </p:txBody>
      </p:sp>
      <p:pic>
        <p:nvPicPr>
          <p:cNvPr id="815" name="Google Shape;815;p46"/>
          <p:cNvPicPr preferRelativeResize="0"/>
          <p:nvPr/>
        </p:nvPicPr>
        <p:blipFill>
          <a:blip r:embed="rId3">
            <a:alphaModFix/>
          </a:blip>
          <a:stretch>
            <a:fillRect/>
          </a:stretch>
        </p:blipFill>
        <p:spPr>
          <a:xfrm>
            <a:off x="4192800" y="152400"/>
            <a:ext cx="4485540"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47"/>
          <p:cNvPicPr preferRelativeResize="0"/>
          <p:nvPr/>
        </p:nvPicPr>
        <p:blipFill>
          <a:blip r:embed="rId3">
            <a:alphaModFix/>
          </a:blip>
          <a:stretch>
            <a:fillRect/>
          </a:stretch>
        </p:blipFill>
        <p:spPr>
          <a:xfrm>
            <a:off x="0" y="0"/>
            <a:ext cx="1508145" cy="2733799"/>
          </a:xfrm>
          <a:prstGeom prst="rect">
            <a:avLst/>
          </a:prstGeom>
          <a:noFill/>
          <a:ln>
            <a:noFill/>
          </a:ln>
        </p:spPr>
      </p:pic>
      <p:sp>
        <p:nvSpPr>
          <p:cNvPr id="821" name="Google Shape;821;p47"/>
          <p:cNvSpPr txBox="1"/>
          <p:nvPr>
            <p:ph type="title"/>
          </p:nvPr>
        </p:nvSpPr>
        <p:spPr>
          <a:xfrm>
            <a:off x="1671600" y="1288300"/>
            <a:ext cx="58008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WHO WILL YOU </a:t>
            </a:r>
            <a:endParaRPr sz="5000"/>
          </a:p>
          <a:p>
            <a:pPr indent="0" lvl="0" marL="0" rtl="0" algn="ctr">
              <a:spcBef>
                <a:spcPts val="0"/>
              </a:spcBef>
              <a:spcAft>
                <a:spcPts val="0"/>
              </a:spcAft>
              <a:buNone/>
            </a:pPr>
            <a:r>
              <a:rPr lang="en" sz="5000"/>
              <a:t>BET ON NEXT?</a:t>
            </a:r>
            <a:endParaRPr sz="5000"/>
          </a:p>
        </p:txBody>
      </p:sp>
      <p:pic>
        <p:nvPicPr>
          <p:cNvPr id="822" name="Google Shape;822;p47"/>
          <p:cNvPicPr preferRelativeResize="0"/>
          <p:nvPr/>
        </p:nvPicPr>
        <p:blipFill>
          <a:blip r:embed="rId4">
            <a:alphaModFix/>
          </a:blip>
          <a:stretch>
            <a:fillRect/>
          </a:stretch>
        </p:blipFill>
        <p:spPr>
          <a:xfrm>
            <a:off x="1085607" y="2409695"/>
            <a:ext cx="1379443" cy="2733805"/>
          </a:xfrm>
          <a:prstGeom prst="rect">
            <a:avLst/>
          </a:prstGeom>
          <a:noFill/>
          <a:ln>
            <a:noFill/>
          </a:ln>
        </p:spPr>
      </p:pic>
      <p:pic>
        <p:nvPicPr>
          <p:cNvPr id="823" name="Google Shape;823;p47"/>
          <p:cNvPicPr preferRelativeResize="0"/>
          <p:nvPr/>
        </p:nvPicPr>
        <p:blipFill>
          <a:blip r:embed="rId5">
            <a:alphaModFix/>
          </a:blip>
          <a:stretch>
            <a:fillRect/>
          </a:stretch>
        </p:blipFill>
        <p:spPr>
          <a:xfrm>
            <a:off x="7092372" y="2409699"/>
            <a:ext cx="1767930" cy="2733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5"/>
          <p:cNvSpPr txBox="1"/>
          <p:nvPr/>
        </p:nvSpPr>
        <p:spPr>
          <a:xfrm>
            <a:off x="953425" y="1103975"/>
            <a:ext cx="3838800" cy="92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68" name="Google Shape;468;p25"/>
          <p:cNvSpPr txBox="1"/>
          <p:nvPr/>
        </p:nvSpPr>
        <p:spPr>
          <a:xfrm>
            <a:off x="489250" y="878150"/>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Enter </a:t>
            </a:r>
            <a:r>
              <a:rPr lang="en">
                <a:solidFill>
                  <a:srgbClr val="FFFFFF"/>
                </a:solidFill>
                <a:latin typeface="Maven Pro"/>
                <a:ea typeface="Maven Pro"/>
                <a:cs typeface="Maven Pro"/>
                <a:sym typeface="Maven Pro"/>
              </a:rPr>
              <a:t>photoshopped</a:t>
            </a:r>
            <a:r>
              <a:rPr lang="en">
                <a:solidFill>
                  <a:srgbClr val="FFFFFF"/>
                </a:solidFill>
                <a:latin typeface="Maven Pro"/>
                <a:ea typeface="Maven Pro"/>
                <a:cs typeface="Maven Pro"/>
                <a:sym typeface="Maven Pro"/>
              </a:rPr>
              <a:t> UFC flyer</a:t>
            </a:r>
            <a:endParaRPr>
              <a:solidFill>
                <a:srgbClr val="FFFFFF"/>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26"/>
          <p:cNvPicPr preferRelativeResize="0"/>
          <p:nvPr/>
        </p:nvPicPr>
        <p:blipFill>
          <a:blip r:embed="rId3">
            <a:alphaModFix amt="65000"/>
          </a:blip>
          <a:stretch>
            <a:fillRect/>
          </a:stretch>
        </p:blipFill>
        <p:spPr>
          <a:xfrm>
            <a:off x="0" y="0"/>
            <a:ext cx="4670649" cy="5234276"/>
          </a:xfrm>
          <a:prstGeom prst="rect">
            <a:avLst/>
          </a:prstGeom>
          <a:noFill/>
          <a:ln>
            <a:noFill/>
          </a:ln>
        </p:spPr>
      </p:pic>
      <p:pic>
        <p:nvPicPr>
          <p:cNvPr id="474" name="Google Shape;474;p26"/>
          <p:cNvPicPr preferRelativeResize="0"/>
          <p:nvPr/>
        </p:nvPicPr>
        <p:blipFill>
          <a:blip r:embed="rId3">
            <a:alphaModFix amt="65000"/>
          </a:blip>
          <a:stretch>
            <a:fillRect/>
          </a:stretch>
        </p:blipFill>
        <p:spPr>
          <a:xfrm flipH="1">
            <a:off x="4473351" y="0"/>
            <a:ext cx="4670649" cy="5234276"/>
          </a:xfrm>
          <a:prstGeom prst="rect">
            <a:avLst/>
          </a:prstGeom>
          <a:noFill/>
          <a:ln>
            <a:noFill/>
          </a:ln>
        </p:spPr>
      </p:pic>
      <p:pic>
        <p:nvPicPr>
          <p:cNvPr id="475" name="Google Shape;475;p26"/>
          <p:cNvPicPr preferRelativeResize="0"/>
          <p:nvPr/>
        </p:nvPicPr>
        <p:blipFill>
          <a:blip r:embed="rId4">
            <a:alphaModFix/>
          </a:blip>
          <a:stretch>
            <a:fillRect/>
          </a:stretch>
        </p:blipFill>
        <p:spPr>
          <a:xfrm>
            <a:off x="1237924" y="349012"/>
            <a:ext cx="6668150" cy="4445475"/>
          </a:xfrm>
          <a:prstGeom prst="rect">
            <a:avLst/>
          </a:prstGeom>
          <a:noFill/>
          <a:ln>
            <a:noFill/>
          </a:ln>
          <a:effectLst>
            <a:outerShdw blurRad="342900" rotWithShape="0" algn="bl" dir="5400000" dist="19050">
              <a:srgbClr val="000000">
                <a:alpha val="50000"/>
              </a:srgbClr>
            </a:outerShdw>
          </a:effectLst>
        </p:spPr>
      </p:pic>
      <p:sp>
        <p:nvSpPr>
          <p:cNvPr id="476" name="Google Shape;476;p26"/>
          <p:cNvSpPr txBox="1"/>
          <p:nvPr/>
        </p:nvSpPr>
        <p:spPr>
          <a:xfrm>
            <a:off x="3167700" y="2256150"/>
            <a:ext cx="2808600" cy="6312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Maven Pro"/>
                <a:ea typeface="Maven Pro"/>
                <a:cs typeface="Maven Pro"/>
                <a:sym typeface="Maven Pro"/>
              </a:rPr>
              <a:t>$155 billion</a:t>
            </a:r>
            <a:endParaRPr b="1" sz="29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27"/>
          <p:cNvPicPr preferRelativeResize="0"/>
          <p:nvPr/>
        </p:nvPicPr>
        <p:blipFill>
          <a:blip r:embed="rId3">
            <a:alphaModFix/>
          </a:blip>
          <a:stretch>
            <a:fillRect/>
          </a:stretch>
        </p:blipFill>
        <p:spPr>
          <a:xfrm>
            <a:off x="-51375" y="0"/>
            <a:ext cx="9246742" cy="5143500"/>
          </a:xfrm>
          <a:prstGeom prst="rect">
            <a:avLst/>
          </a:prstGeom>
          <a:noFill/>
          <a:ln>
            <a:noFill/>
          </a:ln>
        </p:spPr>
      </p:pic>
      <p:pic>
        <p:nvPicPr>
          <p:cNvPr id="482" name="Google Shape;482;p27"/>
          <p:cNvPicPr preferRelativeResize="0"/>
          <p:nvPr/>
        </p:nvPicPr>
        <p:blipFill>
          <a:blip r:embed="rId4">
            <a:alphaModFix/>
          </a:blip>
          <a:stretch>
            <a:fillRect/>
          </a:stretch>
        </p:blipFill>
        <p:spPr>
          <a:xfrm>
            <a:off x="3773004" y="1772771"/>
            <a:ext cx="1597975" cy="159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ppt_w</p:attrName>
                                        </p:attrNameLst>
                                      </p:cBhvr>
                                      <p:tavLst>
                                        <p:tav fmla="" tm="0">
                                          <p:val>
                                            <p:strVal val="0"/>
                                          </p:val>
                                        </p:tav>
                                        <p:tav fmla="" tm="100000">
                                          <p:val>
                                            <p:strVal val="#ppt_w"/>
                                          </p:val>
                                        </p:tav>
                                      </p:tavLst>
                                    </p:anim>
                                    <p:anim calcmode="lin" valueType="num">
                                      <p:cBhvr additive="base">
                                        <p:cTn dur="1000"/>
                                        <p:tgtEl>
                                          <p:spTgt spid="4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8"/>
          <p:cNvSpPr txBox="1"/>
          <p:nvPr>
            <p:ph idx="1" type="subTitle"/>
          </p:nvPr>
        </p:nvSpPr>
        <p:spPr>
          <a:xfrm>
            <a:off x="2911900" y="30120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quest to predict the </a:t>
            </a:r>
            <a:r>
              <a:rPr lang="en"/>
              <a:t>unknown</a:t>
            </a:r>
            <a:endParaRPr/>
          </a:p>
        </p:txBody>
      </p:sp>
      <p:sp>
        <p:nvSpPr>
          <p:cNvPr id="488" name="Google Shape;488;p28"/>
          <p:cNvSpPr txBox="1"/>
          <p:nvPr>
            <p:ph type="ctrTitle"/>
          </p:nvPr>
        </p:nvSpPr>
        <p:spPr>
          <a:xfrm>
            <a:off x="943950" y="1784838"/>
            <a:ext cx="7256100" cy="12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UFC Match Outcome Predictor </a:t>
            </a:r>
            <a:endParaRPr sz="4800"/>
          </a:p>
        </p:txBody>
      </p:sp>
      <p:sp>
        <p:nvSpPr>
          <p:cNvPr id="489" name="Google Shape;489;p28"/>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8"/>
          <p:cNvGrpSpPr/>
          <p:nvPr/>
        </p:nvGrpSpPr>
        <p:grpSpPr>
          <a:xfrm>
            <a:off x="6232314" y="3696331"/>
            <a:ext cx="121434" cy="1073147"/>
            <a:chOff x="6232314" y="3696331"/>
            <a:chExt cx="121434" cy="1073147"/>
          </a:xfrm>
        </p:grpSpPr>
        <p:sp>
          <p:nvSpPr>
            <p:cNvPr id="496" name="Google Shape;496;p2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8"/>
          <p:cNvGrpSpPr/>
          <p:nvPr/>
        </p:nvGrpSpPr>
        <p:grpSpPr>
          <a:xfrm>
            <a:off x="6780548" y="337714"/>
            <a:ext cx="133252" cy="1952377"/>
            <a:chOff x="6780548" y="337714"/>
            <a:chExt cx="133252" cy="1952377"/>
          </a:xfrm>
        </p:grpSpPr>
        <p:sp>
          <p:nvSpPr>
            <p:cNvPr id="499" name="Google Shape;499;p2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8"/>
          <p:cNvGrpSpPr/>
          <p:nvPr/>
        </p:nvGrpSpPr>
        <p:grpSpPr>
          <a:xfrm>
            <a:off x="1608717" y="1280046"/>
            <a:ext cx="199237" cy="2828935"/>
            <a:chOff x="1608717" y="1280046"/>
            <a:chExt cx="199237" cy="2828935"/>
          </a:xfrm>
        </p:grpSpPr>
        <p:sp>
          <p:nvSpPr>
            <p:cNvPr id="502" name="Google Shape;502;p2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8"/>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28"/>
          <p:cNvGrpSpPr/>
          <p:nvPr/>
        </p:nvGrpSpPr>
        <p:grpSpPr>
          <a:xfrm>
            <a:off x="8008096" y="2108910"/>
            <a:ext cx="199001" cy="2139769"/>
            <a:chOff x="8008096" y="2108910"/>
            <a:chExt cx="199001" cy="2139769"/>
          </a:xfrm>
        </p:grpSpPr>
        <p:sp>
          <p:nvSpPr>
            <p:cNvPr id="508" name="Google Shape;508;p2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8"/>
          <p:cNvGrpSpPr/>
          <p:nvPr/>
        </p:nvGrpSpPr>
        <p:grpSpPr>
          <a:xfrm>
            <a:off x="4472500" y="3928605"/>
            <a:ext cx="199001" cy="867198"/>
            <a:chOff x="4475150" y="4052605"/>
            <a:chExt cx="199001" cy="867198"/>
          </a:xfrm>
        </p:grpSpPr>
        <p:sp>
          <p:nvSpPr>
            <p:cNvPr id="511" name="Google Shape;511;p28"/>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4" name="Google Shape;514;p28"/>
          <p:cNvPicPr preferRelativeResize="0"/>
          <p:nvPr/>
        </p:nvPicPr>
        <p:blipFill>
          <a:blip r:embed="rId3">
            <a:alphaModFix/>
          </a:blip>
          <a:stretch>
            <a:fillRect/>
          </a:stretch>
        </p:blipFill>
        <p:spPr>
          <a:xfrm>
            <a:off x="3481867" y="450637"/>
            <a:ext cx="2180258" cy="160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9"/>
          <p:cNvSpPr txBox="1"/>
          <p:nvPr>
            <p:ph idx="1" type="body"/>
          </p:nvPr>
        </p:nvSpPr>
        <p:spPr>
          <a:xfrm>
            <a:off x="638550" y="989475"/>
            <a:ext cx="78669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The What, When &amp; Where of Winning</a:t>
            </a:r>
            <a:endParaRPr sz="1600"/>
          </a:p>
          <a:p>
            <a:pPr indent="0" lvl="0" marL="0" rtl="0" algn="l">
              <a:lnSpc>
                <a:spcPct val="100000"/>
              </a:lnSpc>
              <a:spcBef>
                <a:spcPts val="160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Just like fighters strive to win, we strive to harness the power of data science to help us win by answering complex questions.</a:t>
            </a:r>
            <a:endParaRPr sz="1600"/>
          </a:p>
          <a:p>
            <a:pPr indent="0" lvl="0" marL="457200" rtl="0" algn="l">
              <a:lnSpc>
                <a:spcPct val="100000"/>
              </a:lnSpc>
              <a:spcBef>
                <a:spcPts val="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Our quest is to explore if there is a way to </a:t>
            </a:r>
            <a:r>
              <a:rPr lang="en" sz="1600"/>
              <a:t>wrangle and distill </a:t>
            </a:r>
            <a:r>
              <a:rPr lang="en" sz="1600"/>
              <a:t>data such that we are able to determine the future outcome of UFC fights based on previously </a:t>
            </a:r>
            <a:r>
              <a:rPr lang="en" sz="1600"/>
              <a:t>fought bout data </a:t>
            </a:r>
            <a:r>
              <a:rPr lang="en" sz="1600"/>
              <a:t>metrics. </a:t>
            </a:r>
            <a:endParaRPr sz="1600"/>
          </a:p>
          <a:p>
            <a:pPr indent="0" lvl="0" marL="45720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520" name="Google Shape;520;p29"/>
          <p:cNvSpPr txBox="1"/>
          <p:nvPr>
            <p:ph type="ctrTitle"/>
          </p:nvPr>
        </p:nvSpPr>
        <p:spPr>
          <a:xfrm>
            <a:off x="59737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Quest for W’s</a:t>
            </a:r>
            <a:endParaRPr sz="3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0"/>
          <p:cNvSpPr txBox="1"/>
          <p:nvPr>
            <p:ph idx="13" type="ctrTitle"/>
          </p:nvPr>
        </p:nvSpPr>
        <p:spPr>
          <a:xfrm>
            <a:off x="6357496" y="3142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
        <p:nvSpPr>
          <p:cNvPr id="526" name="Google Shape;526;p30"/>
          <p:cNvSpPr txBox="1"/>
          <p:nvPr>
            <p:ph idx="1" type="subTitle"/>
          </p:nvPr>
        </p:nvSpPr>
        <p:spPr>
          <a:xfrm>
            <a:off x="6287576"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acquired a dataset from UFC saved in Kaggle.com</a:t>
            </a:r>
            <a:endParaRPr/>
          </a:p>
        </p:txBody>
      </p:sp>
      <p:sp>
        <p:nvSpPr>
          <p:cNvPr id="527" name="Google Shape;527;p30"/>
          <p:cNvSpPr txBox="1"/>
          <p:nvPr>
            <p:ph idx="4" type="ctrTitle"/>
          </p:nvPr>
        </p:nvSpPr>
        <p:spPr>
          <a:xfrm>
            <a:off x="3691347" y="3142750"/>
            <a:ext cx="1879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a:t>
            </a:r>
            <a:r>
              <a:rPr lang="en"/>
              <a:t>:</a:t>
            </a:r>
            <a:endParaRPr/>
          </a:p>
        </p:txBody>
      </p:sp>
      <p:sp>
        <p:nvSpPr>
          <p:cNvPr id="528" name="Google Shape;528;p30"/>
          <p:cNvSpPr txBox="1"/>
          <p:nvPr>
            <p:ph type="ctrTitle"/>
          </p:nvPr>
        </p:nvSpPr>
        <p:spPr>
          <a:xfrm>
            <a:off x="1098125" y="314275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a:t>
            </a:r>
            <a:endParaRPr/>
          </a:p>
        </p:txBody>
      </p:sp>
      <p:sp>
        <p:nvSpPr>
          <p:cNvPr id="529" name="Google Shape;529;p30"/>
          <p:cNvSpPr txBox="1"/>
          <p:nvPr>
            <p:ph idx="2" type="subTitle"/>
          </p:nvPr>
        </p:nvSpPr>
        <p:spPr>
          <a:xfrm>
            <a:off x="599525"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data and fighter statistics to create an educated prediction on who will win the fight.</a:t>
            </a:r>
            <a:endParaRPr/>
          </a:p>
          <a:p>
            <a:pPr indent="0" lvl="0" marL="0" rtl="0" algn="l">
              <a:spcBef>
                <a:spcPts val="0"/>
              </a:spcBef>
              <a:spcAft>
                <a:spcPts val="0"/>
              </a:spcAft>
              <a:buNone/>
            </a:pPr>
            <a:r>
              <a:t/>
            </a:r>
            <a:endParaRPr/>
          </a:p>
        </p:txBody>
      </p:sp>
      <p:sp>
        <p:nvSpPr>
          <p:cNvPr id="530" name="Google Shape;530;p30"/>
          <p:cNvSpPr txBox="1"/>
          <p:nvPr>
            <p:ph idx="3" type="title"/>
          </p:nvPr>
        </p:nvSpPr>
        <p:spPr>
          <a:xfrm>
            <a:off x="1097525" y="245585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31" name="Google Shape;531;p30"/>
          <p:cNvSpPr txBox="1"/>
          <p:nvPr>
            <p:ph idx="5" type="subTitle"/>
          </p:nvPr>
        </p:nvSpPr>
        <p:spPr>
          <a:xfrm>
            <a:off x="3156800" y="3720550"/>
            <a:ext cx="2722800" cy="8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fans, it would be interesting to best predict who will </a:t>
            </a:r>
            <a:r>
              <a:rPr lang="en"/>
              <a:t>win a fight.</a:t>
            </a:r>
            <a:endParaRPr/>
          </a:p>
        </p:txBody>
      </p:sp>
      <p:sp>
        <p:nvSpPr>
          <p:cNvPr id="532" name="Google Shape;532;p30"/>
          <p:cNvSpPr txBox="1"/>
          <p:nvPr>
            <p:ph idx="6" type="title"/>
          </p:nvPr>
        </p:nvSpPr>
        <p:spPr>
          <a:xfrm>
            <a:off x="3817052" y="2455825"/>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33" name="Google Shape;533;p30"/>
          <p:cNvSpPr txBox="1"/>
          <p:nvPr>
            <p:ph idx="7" type="ctrTitle"/>
          </p:nvPr>
        </p:nvSpPr>
        <p:spPr>
          <a:xfrm>
            <a:off x="1012100" y="535900"/>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a:t>
            </a:r>
            <a:endParaRPr sz="3200"/>
          </a:p>
        </p:txBody>
      </p:sp>
      <p:sp>
        <p:nvSpPr>
          <p:cNvPr id="534" name="Google Shape;534;p30"/>
          <p:cNvSpPr txBox="1"/>
          <p:nvPr>
            <p:ph idx="9" type="title"/>
          </p:nvPr>
        </p:nvSpPr>
        <p:spPr>
          <a:xfrm>
            <a:off x="6536579" y="245583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5" name="Google Shape;535;p30"/>
          <p:cNvSpPr/>
          <p:nvPr/>
        </p:nvSpPr>
        <p:spPr>
          <a:xfrm>
            <a:off x="1097525" y="1372713"/>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3817052" y="1372713"/>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6539929" y="1372713"/>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30"/>
          <p:cNvCxnSpPr>
            <a:stCxn id="535" idx="1"/>
            <a:endCxn id="530" idx="1"/>
          </p:cNvCxnSpPr>
          <p:nvPr/>
        </p:nvCxnSpPr>
        <p:spPr>
          <a:xfrm>
            <a:off x="1097525"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39" name="Google Shape;539;p30"/>
          <p:cNvCxnSpPr>
            <a:stCxn id="536" idx="1"/>
            <a:endCxn id="532" idx="1"/>
          </p:cNvCxnSpPr>
          <p:nvPr/>
        </p:nvCxnSpPr>
        <p:spPr>
          <a:xfrm>
            <a:off x="3817052"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40" name="Google Shape;540;p30"/>
          <p:cNvCxnSpPr>
            <a:stCxn id="537" idx="1"/>
            <a:endCxn id="534" idx="1"/>
          </p:cNvCxnSpPr>
          <p:nvPr/>
        </p:nvCxnSpPr>
        <p:spPr>
          <a:xfrm flipH="1">
            <a:off x="6536629" y="1784763"/>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sp>
        <p:nvSpPr>
          <p:cNvPr id="541" name="Google Shape;541;p30"/>
          <p:cNvSpPr/>
          <p:nvPr/>
        </p:nvSpPr>
        <p:spPr>
          <a:xfrm>
            <a:off x="2150225" y="113467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7364033" y="219682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1220974" y="1479230"/>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0"/>
          <p:cNvGrpSpPr/>
          <p:nvPr/>
        </p:nvGrpSpPr>
        <p:grpSpPr>
          <a:xfrm>
            <a:off x="3949783" y="1494623"/>
            <a:ext cx="577210" cy="580282"/>
            <a:chOff x="3095745" y="3805393"/>
            <a:chExt cx="352840" cy="354717"/>
          </a:xfrm>
        </p:grpSpPr>
        <p:sp>
          <p:nvSpPr>
            <p:cNvPr id="545" name="Google Shape;545;p30"/>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0"/>
          <p:cNvGrpSpPr/>
          <p:nvPr/>
        </p:nvGrpSpPr>
        <p:grpSpPr>
          <a:xfrm>
            <a:off x="6663393" y="1494610"/>
            <a:ext cx="583817" cy="580314"/>
            <a:chOff x="3541011" y="3367320"/>
            <a:chExt cx="348257" cy="346188"/>
          </a:xfrm>
        </p:grpSpPr>
        <p:sp>
          <p:nvSpPr>
            <p:cNvPr id="552" name="Google Shape;552;p30"/>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0"/>
          <p:cNvSpPr txBox="1"/>
          <p:nvPr>
            <p:ph idx="7" type="ctrTitle"/>
          </p:nvPr>
        </p:nvSpPr>
        <p:spPr>
          <a:xfrm>
            <a:off x="3691338" y="535925"/>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Why?</a:t>
            </a:r>
            <a:endParaRPr sz="3200"/>
          </a:p>
        </p:txBody>
      </p:sp>
      <p:sp>
        <p:nvSpPr>
          <p:cNvPr id="557" name="Google Shape;557;p30"/>
          <p:cNvSpPr txBox="1"/>
          <p:nvPr>
            <p:ph idx="7" type="ctrTitle"/>
          </p:nvPr>
        </p:nvSpPr>
        <p:spPr>
          <a:xfrm>
            <a:off x="6262000" y="535925"/>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Where?</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1"/>
          <p:cNvSpPr txBox="1"/>
          <p:nvPr>
            <p:ph idx="1" type="body"/>
          </p:nvPr>
        </p:nvSpPr>
        <p:spPr>
          <a:xfrm>
            <a:off x="283250" y="1063775"/>
            <a:ext cx="4571700" cy="30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What are the top 5 </a:t>
            </a:r>
            <a:r>
              <a:rPr lang="en" sz="1400"/>
              <a:t>fighter</a:t>
            </a:r>
            <a:r>
              <a:rPr lang="en" sz="1400"/>
              <a:t> metrics that contribute to winning a UFC match?</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2.  Which of the fighter metrics carry more weight than the others?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3.  How much do biometric </a:t>
            </a:r>
            <a:r>
              <a:rPr lang="en" sz="1400"/>
              <a:t>physical</a:t>
            </a:r>
            <a:r>
              <a:rPr lang="en" sz="1400"/>
              <a:t> factors, i.e. age, height, weight, affect the outcome of the match?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4. Does having a higher rank predict the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5. Do the number of win streaks necessarily predict a higher chance of winning?</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63" name="Google Shape;563;p31"/>
          <p:cNvSpPr txBox="1"/>
          <p:nvPr>
            <p:ph type="ctrTitle"/>
          </p:nvPr>
        </p:nvSpPr>
        <p:spPr>
          <a:xfrm>
            <a:off x="283250" y="411675"/>
            <a:ext cx="5352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 We Plan On Answering</a:t>
            </a:r>
            <a:endParaRPr sz="3200"/>
          </a:p>
        </p:txBody>
      </p:sp>
      <p:grpSp>
        <p:nvGrpSpPr>
          <p:cNvPr id="564" name="Google Shape;564;p31"/>
          <p:cNvGrpSpPr/>
          <p:nvPr/>
        </p:nvGrpSpPr>
        <p:grpSpPr>
          <a:xfrm>
            <a:off x="4944411" y="989482"/>
            <a:ext cx="2851442" cy="3213988"/>
            <a:chOff x="2501950" y="1507050"/>
            <a:chExt cx="2392350" cy="2696525"/>
          </a:xfrm>
        </p:grpSpPr>
        <p:sp>
          <p:nvSpPr>
            <p:cNvPr id="565" name="Google Shape;565;p31"/>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1"/>
          <p:cNvGrpSpPr/>
          <p:nvPr/>
        </p:nvGrpSpPr>
        <p:grpSpPr>
          <a:xfrm>
            <a:off x="7686104" y="-476250"/>
            <a:ext cx="2291257" cy="2922300"/>
            <a:chOff x="4882900" y="-64350"/>
            <a:chExt cx="2493750" cy="2922300"/>
          </a:xfrm>
        </p:grpSpPr>
        <p:sp>
          <p:nvSpPr>
            <p:cNvPr id="585" name="Google Shape;585;p31"/>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1"/>
          <p:cNvGrpSpPr/>
          <p:nvPr/>
        </p:nvGrpSpPr>
        <p:grpSpPr>
          <a:xfrm>
            <a:off x="5599242" y="1368971"/>
            <a:ext cx="1541751" cy="2455003"/>
            <a:chOff x="2160750" y="237575"/>
            <a:chExt cx="3253325" cy="5180425"/>
          </a:xfrm>
        </p:grpSpPr>
        <p:sp>
          <p:nvSpPr>
            <p:cNvPr id="591" name="Google Shape;591;p31"/>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